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5"/>
  </p:notesMasterIdLst>
  <p:sldIdLst>
    <p:sldId id="321" r:id="rId2"/>
    <p:sldId id="305" r:id="rId3"/>
    <p:sldId id="309" r:id="rId4"/>
    <p:sldId id="310" r:id="rId5"/>
    <p:sldId id="311" r:id="rId6"/>
    <p:sldId id="306" r:id="rId7"/>
    <p:sldId id="307" r:id="rId8"/>
    <p:sldId id="308" r:id="rId9"/>
    <p:sldId id="316" r:id="rId10"/>
    <p:sldId id="315" r:id="rId11"/>
    <p:sldId id="312" r:id="rId12"/>
    <p:sldId id="314" r:id="rId13"/>
    <p:sldId id="313" r:id="rId14"/>
    <p:sldId id="320" r:id="rId15"/>
    <p:sldId id="350" r:id="rId16"/>
    <p:sldId id="317" r:id="rId17"/>
    <p:sldId id="319" r:id="rId18"/>
    <p:sldId id="328" r:id="rId19"/>
    <p:sldId id="329" r:id="rId20"/>
    <p:sldId id="327" r:id="rId21"/>
    <p:sldId id="326" r:id="rId22"/>
    <p:sldId id="325" r:id="rId23"/>
    <p:sldId id="324" r:id="rId24"/>
    <p:sldId id="322" r:id="rId25"/>
    <p:sldId id="344" r:id="rId26"/>
    <p:sldId id="323" r:id="rId27"/>
    <p:sldId id="330" r:id="rId28"/>
    <p:sldId id="334" r:id="rId29"/>
    <p:sldId id="333" r:id="rId30"/>
    <p:sldId id="332" r:id="rId31"/>
    <p:sldId id="331" r:id="rId32"/>
    <p:sldId id="335" r:id="rId33"/>
    <p:sldId id="336" r:id="rId34"/>
    <p:sldId id="337" r:id="rId35"/>
    <p:sldId id="351" r:id="rId36"/>
    <p:sldId id="352" r:id="rId37"/>
    <p:sldId id="353" r:id="rId38"/>
    <p:sldId id="354" r:id="rId39"/>
    <p:sldId id="355" r:id="rId40"/>
    <p:sldId id="356" r:id="rId41"/>
    <p:sldId id="357" r:id="rId42"/>
    <p:sldId id="358" r:id="rId43"/>
    <p:sldId id="359" r:id="rId44"/>
    <p:sldId id="340" r:id="rId45"/>
    <p:sldId id="339" r:id="rId46"/>
    <p:sldId id="338" r:id="rId47"/>
    <p:sldId id="341" r:id="rId48"/>
    <p:sldId id="342" r:id="rId49"/>
    <p:sldId id="343" r:id="rId50"/>
    <p:sldId id="345" r:id="rId51"/>
    <p:sldId id="304" r:id="rId52"/>
    <p:sldId id="259" r:id="rId53"/>
    <p:sldId id="360" r:id="rId54"/>
    <p:sldId id="361" r:id="rId55"/>
    <p:sldId id="260" r:id="rId56"/>
    <p:sldId id="261" r:id="rId57"/>
    <p:sldId id="262" r:id="rId58"/>
    <p:sldId id="263" r:id="rId59"/>
    <p:sldId id="264" r:id="rId60"/>
    <p:sldId id="272" r:id="rId61"/>
    <p:sldId id="274" r:id="rId62"/>
    <p:sldId id="265" r:id="rId63"/>
    <p:sldId id="362" r:id="rId64"/>
    <p:sldId id="267" r:id="rId65"/>
    <p:sldId id="266" r:id="rId66"/>
    <p:sldId id="268" r:id="rId67"/>
    <p:sldId id="269" r:id="rId68"/>
    <p:sldId id="270" r:id="rId69"/>
    <p:sldId id="271" r:id="rId70"/>
    <p:sldId id="273" r:id="rId71"/>
    <p:sldId id="275" r:id="rId72"/>
    <p:sldId id="276" r:id="rId73"/>
    <p:sldId id="277" r:id="rId74"/>
    <p:sldId id="278" r:id="rId75"/>
    <p:sldId id="279" r:id="rId76"/>
    <p:sldId id="299" r:id="rId77"/>
    <p:sldId id="300" r:id="rId78"/>
    <p:sldId id="301" r:id="rId79"/>
    <p:sldId id="280" r:id="rId80"/>
    <p:sldId id="281" r:id="rId81"/>
    <p:sldId id="282" r:id="rId82"/>
    <p:sldId id="283" r:id="rId83"/>
    <p:sldId id="298" r:id="rId84"/>
    <p:sldId id="284" r:id="rId85"/>
    <p:sldId id="347" r:id="rId86"/>
    <p:sldId id="346" r:id="rId87"/>
    <p:sldId id="285" r:id="rId88"/>
    <p:sldId id="348" r:id="rId89"/>
    <p:sldId id="286" r:id="rId90"/>
    <p:sldId id="349" r:id="rId91"/>
    <p:sldId id="287" r:id="rId92"/>
    <p:sldId id="288" r:id="rId93"/>
    <p:sldId id="289" r:id="rId94"/>
    <p:sldId id="291" r:id="rId95"/>
    <p:sldId id="290" r:id="rId96"/>
    <p:sldId id="292" r:id="rId97"/>
    <p:sldId id="302" r:id="rId98"/>
    <p:sldId id="303" r:id="rId99"/>
    <p:sldId id="293" r:id="rId100"/>
    <p:sldId id="294" r:id="rId101"/>
    <p:sldId id="295" r:id="rId102"/>
    <p:sldId id="296" r:id="rId103"/>
    <p:sldId id="297" r:id="rId104"/>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765" autoAdjust="0"/>
  </p:normalViewPr>
  <p:slideViewPr>
    <p:cSldViewPr snapToGrid="0">
      <p:cViewPr varScale="1">
        <p:scale>
          <a:sx n="75" d="100"/>
          <a:sy n="75" d="100"/>
        </p:scale>
        <p:origin x="94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C6625C-BCC8-4697-86BB-AB90E0354EED}" type="datetimeFigureOut">
              <a:rPr lang="tr-TR" smtClean="0"/>
              <a:t>29.10.2025</a:t>
            </a:fld>
            <a:endParaRPr lang="tr-TR"/>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989916-481B-4D2F-8620-CCF774490975}" type="slidenum">
              <a:rPr lang="tr-TR" smtClean="0"/>
              <a:t>‹#›</a:t>
            </a:fld>
            <a:endParaRPr lang="tr-TR"/>
          </a:p>
        </p:txBody>
      </p:sp>
    </p:spTree>
    <p:extLst>
      <p:ext uri="{BB962C8B-B14F-4D97-AF65-F5344CB8AC3E}">
        <p14:creationId xmlns:p14="http://schemas.microsoft.com/office/powerpoint/2010/main" val="33720578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Script</a:t>
            </a:r>
            <a:r>
              <a:rPr lang="tr-TR" dirty="0"/>
              <a:t> </a:t>
            </a:r>
            <a:r>
              <a:rPr lang="tr-TR" dirty="0" err="1"/>
              <a:t>kiddie</a:t>
            </a:r>
            <a:r>
              <a:rPr lang="tr-TR" baseline="0" dirty="0"/>
              <a:t> zararlı yazılım kullanmasını bilen </a:t>
            </a:r>
            <a:r>
              <a:rPr lang="tr-TR" baseline="0" dirty="0" err="1"/>
              <a:t>hackercıklar</a:t>
            </a:r>
            <a:endParaRPr lang="tr-TR" dirty="0"/>
          </a:p>
        </p:txBody>
      </p:sp>
      <p:sp>
        <p:nvSpPr>
          <p:cNvPr id="4" name="Slayt Numarası Yer Tutucusu 3"/>
          <p:cNvSpPr>
            <a:spLocks noGrp="1"/>
          </p:cNvSpPr>
          <p:nvPr>
            <p:ph type="sldNum" sz="quarter" idx="10"/>
          </p:nvPr>
        </p:nvSpPr>
        <p:spPr/>
        <p:txBody>
          <a:bodyPr/>
          <a:lstStyle/>
          <a:p>
            <a:fld id="{7D989916-481B-4D2F-8620-CCF774490975}" type="slidenum">
              <a:rPr lang="tr-TR" smtClean="0"/>
              <a:t>12</a:t>
            </a:fld>
            <a:endParaRPr lang="tr-TR"/>
          </a:p>
        </p:txBody>
      </p:sp>
    </p:spTree>
    <p:extLst>
      <p:ext uri="{BB962C8B-B14F-4D97-AF65-F5344CB8AC3E}">
        <p14:creationId xmlns:p14="http://schemas.microsoft.com/office/powerpoint/2010/main" val="25290416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Sonra </a:t>
            </a:r>
            <a:r>
              <a:rPr lang="tr-TR" dirty="0" err="1"/>
              <a:t>ifconfig</a:t>
            </a:r>
            <a:r>
              <a:rPr lang="tr-TR" dirty="0"/>
              <a:t> wlan0 </a:t>
            </a:r>
            <a:r>
              <a:rPr lang="tr-TR" dirty="0" err="1"/>
              <a:t>up</a:t>
            </a:r>
            <a:r>
              <a:rPr lang="tr-TR" dirty="0"/>
              <a:t> deriz</a:t>
            </a:r>
          </a:p>
        </p:txBody>
      </p:sp>
      <p:sp>
        <p:nvSpPr>
          <p:cNvPr id="4" name="Slayt Numarası Yer Tutucusu 3"/>
          <p:cNvSpPr>
            <a:spLocks noGrp="1"/>
          </p:cNvSpPr>
          <p:nvPr>
            <p:ph type="sldNum" sz="quarter" idx="10"/>
          </p:nvPr>
        </p:nvSpPr>
        <p:spPr/>
        <p:txBody>
          <a:bodyPr/>
          <a:lstStyle/>
          <a:p>
            <a:fld id="{7D989916-481B-4D2F-8620-CCF774490975}" type="slidenum">
              <a:rPr lang="tr-TR" smtClean="0"/>
              <a:t>72</a:t>
            </a:fld>
            <a:endParaRPr lang="tr-TR"/>
          </a:p>
        </p:txBody>
      </p:sp>
    </p:spTree>
    <p:extLst>
      <p:ext uri="{BB962C8B-B14F-4D97-AF65-F5344CB8AC3E}">
        <p14:creationId xmlns:p14="http://schemas.microsoft.com/office/powerpoint/2010/main" val="1279116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Mac değiştirmenin başka yolları</a:t>
            </a:r>
            <a:r>
              <a:rPr lang="tr-TR" baseline="0" dirty="0"/>
              <a:t> da var</a:t>
            </a:r>
            <a:endParaRPr lang="tr-TR" dirty="0"/>
          </a:p>
        </p:txBody>
      </p:sp>
      <p:sp>
        <p:nvSpPr>
          <p:cNvPr id="4" name="Slayt Numarası Yer Tutucusu 3"/>
          <p:cNvSpPr>
            <a:spLocks noGrp="1"/>
          </p:cNvSpPr>
          <p:nvPr>
            <p:ph type="sldNum" sz="quarter" idx="10"/>
          </p:nvPr>
        </p:nvSpPr>
        <p:spPr/>
        <p:txBody>
          <a:bodyPr/>
          <a:lstStyle/>
          <a:p>
            <a:fld id="{7D989916-481B-4D2F-8620-CCF774490975}" type="slidenum">
              <a:rPr lang="tr-TR" smtClean="0"/>
              <a:t>75</a:t>
            </a:fld>
            <a:endParaRPr lang="tr-TR"/>
          </a:p>
        </p:txBody>
      </p:sp>
    </p:spTree>
    <p:extLst>
      <p:ext uri="{BB962C8B-B14F-4D97-AF65-F5344CB8AC3E}">
        <p14:creationId xmlns:p14="http://schemas.microsoft.com/office/powerpoint/2010/main" val="37668725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Airmon-ng</a:t>
            </a:r>
            <a:r>
              <a:rPr lang="tr-TR" dirty="0"/>
              <a:t> stop {ağ adı} monitör </a:t>
            </a:r>
            <a:r>
              <a:rPr lang="tr-TR" dirty="0" err="1"/>
              <a:t>modu</a:t>
            </a:r>
            <a:r>
              <a:rPr lang="tr-TR" dirty="0"/>
              <a:t> kapatır ancak bazen çalışmıyor</a:t>
            </a:r>
          </a:p>
        </p:txBody>
      </p:sp>
      <p:sp>
        <p:nvSpPr>
          <p:cNvPr id="4" name="Slayt Numarası Yer Tutucusu 3"/>
          <p:cNvSpPr>
            <a:spLocks noGrp="1"/>
          </p:cNvSpPr>
          <p:nvPr>
            <p:ph type="sldNum" sz="quarter" idx="10"/>
          </p:nvPr>
        </p:nvSpPr>
        <p:spPr/>
        <p:txBody>
          <a:bodyPr/>
          <a:lstStyle/>
          <a:p>
            <a:fld id="{7D989916-481B-4D2F-8620-CCF774490975}" type="slidenum">
              <a:rPr lang="tr-TR" smtClean="0"/>
              <a:t>84</a:t>
            </a:fld>
            <a:endParaRPr lang="tr-TR"/>
          </a:p>
        </p:txBody>
      </p:sp>
    </p:spTree>
    <p:extLst>
      <p:ext uri="{BB962C8B-B14F-4D97-AF65-F5344CB8AC3E}">
        <p14:creationId xmlns:p14="http://schemas.microsoft.com/office/powerpoint/2010/main" val="39697281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İlk iş monitör moda geçmek</a:t>
            </a:r>
          </a:p>
        </p:txBody>
      </p:sp>
      <p:sp>
        <p:nvSpPr>
          <p:cNvPr id="4" name="Slayt Numarası Yer Tutucusu 3"/>
          <p:cNvSpPr>
            <a:spLocks noGrp="1"/>
          </p:cNvSpPr>
          <p:nvPr>
            <p:ph type="sldNum" sz="quarter" idx="10"/>
          </p:nvPr>
        </p:nvSpPr>
        <p:spPr/>
        <p:txBody>
          <a:bodyPr/>
          <a:lstStyle/>
          <a:p>
            <a:fld id="{7D989916-481B-4D2F-8620-CCF774490975}" type="slidenum">
              <a:rPr lang="tr-TR" smtClean="0"/>
              <a:t>89</a:t>
            </a:fld>
            <a:endParaRPr lang="tr-TR"/>
          </a:p>
        </p:txBody>
      </p:sp>
    </p:spTree>
    <p:extLst>
      <p:ext uri="{BB962C8B-B14F-4D97-AF65-F5344CB8AC3E}">
        <p14:creationId xmlns:p14="http://schemas.microsoft.com/office/powerpoint/2010/main" val="3171947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airdump-ng</a:t>
            </a:r>
            <a:r>
              <a:rPr lang="tr-TR" sz="1200" b="0" i="0" kern="1200" dirty="0">
                <a:solidFill>
                  <a:schemeClr val="tx1"/>
                </a:solidFill>
                <a:effectLst/>
                <a:latin typeface="+mn-lt"/>
                <a:ea typeface="+mn-ea"/>
                <a:cs typeface="+mn-cs"/>
              </a:rPr>
              <a:t> komutu, Kablosuz Ağları (</a:t>
            </a:r>
            <a:r>
              <a:rPr lang="tr-TR" sz="1200" b="0" i="0" kern="1200" dirty="0" err="1">
                <a:solidFill>
                  <a:schemeClr val="tx1"/>
                </a:solidFill>
                <a:effectLst/>
                <a:latin typeface="+mn-lt"/>
                <a:ea typeface="+mn-ea"/>
                <a:cs typeface="+mn-cs"/>
              </a:rPr>
              <a:t>Wi</a:t>
            </a:r>
            <a:r>
              <a:rPr lang="tr-TR" sz="1200" b="0" i="0" kern="1200" dirty="0">
                <a:solidFill>
                  <a:schemeClr val="tx1"/>
                </a:solidFill>
                <a:effectLst/>
                <a:latin typeface="+mn-lt"/>
                <a:ea typeface="+mn-ea"/>
                <a:cs typeface="+mn-cs"/>
              </a:rPr>
              <a:t>-Fi) izleme ve analiz etme amacıyla kullanılan bir araçtır. Bu komut, çevredeki </a:t>
            </a:r>
            <a:r>
              <a:rPr lang="tr-TR" sz="1200" b="0" i="0" kern="1200" dirty="0" err="1">
                <a:solidFill>
                  <a:schemeClr val="tx1"/>
                </a:solidFill>
                <a:effectLst/>
                <a:latin typeface="+mn-lt"/>
                <a:ea typeface="+mn-ea"/>
                <a:cs typeface="+mn-cs"/>
              </a:rPr>
              <a:t>Wi</a:t>
            </a:r>
            <a:r>
              <a:rPr lang="tr-TR" sz="1200" b="0" i="0" kern="1200" dirty="0">
                <a:solidFill>
                  <a:schemeClr val="tx1"/>
                </a:solidFill>
                <a:effectLst/>
                <a:latin typeface="+mn-lt"/>
                <a:ea typeface="+mn-ea"/>
                <a:cs typeface="+mn-cs"/>
              </a:rPr>
              <a:t>-Fi ağlarının istatistiklerini ve özelliklerini toplar.</a:t>
            </a:r>
            <a:endParaRPr lang="tr-TR" dirty="0"/>
          </a:p>
        </p:txBody>
      </p:sp>
      <p:sp>
        <p:nvSpPr>
          <p:cNvPr id="4" name="Slayt Numarası Yer Tutucusu 3"/>
          <p:cNvSpPr>
            <a:spLocks noGrp="1"/>
          </p:cNvSpPr>
          <p:nvPr>
            <p:ph type="sldNum" sz="quarter" idx="10"/>
          </p:nvPr>
        </p:nvSpPr>
        <p:spPr/>
        <p:txBody>
          <a:bodyPr/>
          <a:lstStyle/>
          <a:p>
            <a:fld id="{7D989916-481B-4D2F-8620-CCF774490975}" type="slidenum">
              <a:rPr lang="tr-TR" smtClean="0"/>
              <a:t>91</a:t>
            </a:fld>
            <a:endParaRPr lang="tr-TR"/>
          </a:p>
        </p:txBody>
      </p:sp>
    </p:spTree>
    <p:extLst>
      <p:ext uri="{BB962C8B-B14F-4D97-AF65-F5344CB8AC3E}">
        <p14:creationId xmlns:p14="http://schemas.microsoft.com/office/powerpoint/2010/main" val="531637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Sadece </a:t>
            </a:r>
            <a:r>
              <a:rPr lang="tr-TR" dirty="0" err="1"/>
              <a:t>mac</a:t>
            </a:r>
            <a:r>
              <a:rPr lang="tr-TR" dirty="0"/>
              <a:t> adresini bilerek ona bağlı insanları internetten düşürebiliriz</a:t>
            </a:r>
          </a:p>
        </p:txBody>
      </p:sp>
      <p:sp>
        <p:nvSpPr>
          <p:cNvPr id="4" name="Slayt Numarası Yer Tutucusu 3"/>
          <p:cNvSpPr>
            <a:spLocks noGrp="1"/>
          </p:cNvSpPr>
          <p:nvPr>
            <p:ph type="sldNum" sz="quarter" idx="10"/>
          </p:nvPr>
        </p:nvSpPr>
        <p:spPr/>
        <p:txBody>
          <a:bodyPr/>
          <a:lstStyle/>
          <a:p>
            <a:fld id="{7D989916-481B-4D2F-8620-CCF774490975}" type="slidenum">
              <a:rPr lang="tr-TR" smtClean="0"/>
              <a:t>93</a:t>
            </a:fld>
            <a:endParaRPr lang="tr-TR"/>
          </a:p>
        </p:txBody>
      </p:sp>
    </p:spTree>
    <p:extLst>
      <p:ext uri="{BB962C8B-B14F-4D97-AF65-F5344CB8AC3E}">
        <p14:creationId xmlns:p14="http://schemas.microsoft.com/office/powerpoint/2010/main" val="15097032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Modemin</a:t>
            </a:r>
            <a:r>
              <a:rPr lang="tr-TR" baseline="0" dirty="0"/>
              <a:t> </a:t>
            </a:r>
            <a:r>
              <a:rPr lang="tr-TR" baseline="0" dirty="0" err="1"/>
              <a:t>mac</a:t>
            </a:r>
            <a:r>
              <a:rPr lang="tr-TR" baseline="0" dirty="0"/>
              <a:t> adresi yanına cihazın </a:t>
            </a:r>
            <a:r>
              <a:rPr lang="tr-TR" baseline="0" dirty="0" err="1"/>
              <a:t>mac</a:t>
            </a:r>
            <a:r>
              <a:rPr lang="tr-TR" baseline="0" dirty="0"/>
              <a:t> adresini de verirsek o cihazı ağdan atabiliriz</a:t>
            </a:r>
            <a:endParaRPr lang="tr-TR" dirty="0"/>
          </a:p>
        </p:txBody>
      </p:sp>
      <p:sp>
        <p:nvSpPr>
          <p:cNvPr id="4" name="Slayt Numarası Yer Tutucusu 3"/>
          <p:cNvSpPr>
            <a:spLocks noGrp="1"/>
          </p:cNvSpPr>
          <p:nvPr>
            <p:ph type="sldNum" sz="quarter" idx="10"/>
          </p:nvPr>
        </p:nvSpPr>
        <p:spPr/>
        <p:txBody>
          <a:bodyPr/>
          <a:lstStyle/>
          <a:p>
            <a:fld id="{7D989916-481B-4D2F-8620-CCF774490975}" type="slidenum">
              <a:rPr lang="tr-TR" smtClean="0"/>
              <a:t>102</a:t>
            </a:fld>
            <a:endParaRPr lang="tr-TR"/>
          </a:p>
        </p:txBody>
      </p:sp>
    </p:spTree>
    <p:extLst>
      <p:ext uri="{BB962C8B-B14F-4D97-AF65-F5344CB8AC3E}">
        <p14:creationId xmlns:p14="http://schemas.microsoft.com/office/powerpoint/2010/main" val="366484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7D989916-481B-4D2F-8620-CCF774490975}" type="slidenum">
              <a:rPr lang="tr-TR" smtClean="0"/>
              <a:t>13</a:t>
            </a:fld>
            <a:endParaRPr lang="tr-TR"/>
          </a:p>
        </p:txBody>
      </p:sp>
    </p:spTree>
    <p:extLst>
      <p:ext uri="{BB962C8B-B14F-4D97-AF65-F5344CB8AC3E}">
        <p14:creationId xmlns:p14="http://schemas.microsoft.com/office/powerpoint/2010/main" val="1097618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b="0" i="0" kern="1200" dirty="0">
                <a:solidFill>
                  <a:schemeClr val="tx1"/>
                </a:solidFill>
                <a:effectLst/>
                <a:latin typeface="+mn-lt"/>
                <a:ea typeface="+mn-ea"/>
                <a:cs typeface="+mn-cs"/>
              </a:rPr>
              <a:t>Örneğin, ağ güvenliğini değerlendirmek, uygulama güvenliğini kontrol etmek veya fiziksel güvenliği test etmek. Kapsam: Hangi sistemler, ağlar, uygulamalar veya süreçler test edilecek? Belirli bir departman veya bölüm mü hedefleniyor?</a:t>
            </a:r>
            <a:endParaRPr lang="tr-TR" dirty="0"/>
          </a:p>
        </p:txBody>
      </p:sp>
      <p:sp>
        <p:nvSpPr>
          <p:cNvPr id="4" name="Slayt Numarası Yer Tutucusu 3"/>
          <p:cNvSpPr>
            <a:spLocks noGrp="1"/>
          </p:cNvSpPr>
          <p:nvPr>
            <p:ph type="sldNum" sz="quarter" idx="10"/>
          </p:nvPr>
        </p:nvSpPr>
        <p:spPr/>
        <p:txBody>
          <a:bodyPr/>
          <a:lstStyle/>
          <a:p>
            <a:fld id="{7D989916-481B-4D2F-8620-CCF774490975}" type="slidenum">
              <a:rPr lang="tr-TR" smtClean="0"/>
              <a:t>27</a:t>
            </a:fld>
            <a:endParaRPr lang="tr-TR"/>
          </a:p>
        </p:txBody>
      </p:sp>
    </p:spTree>
    <p:extLst>
      <p:ext uri="{BB962C8B-B14F-4D97-AF65-F5344CB8AC3E}">
        <p14:creationId xmlns:p14="http://schemas.microsoft.com/office/powerpoint/2010/main" val="262350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b="0" i="0" kern="1200" dirty="0">
                <a:solidFill>
                  <a:schemeClr val="tx1"/>
                </a:solidFill>
                <a:effectLst/>
                <a:latin typeface="+mn-lt"/>
                <a:ea typeface="+mn-ea"/>
                <a:cs typeface="+mn-cs"/>
              </a:rPr>
              <a:t>PCI DSS, ödeme kartlarıyla (kredi kartları ve banka kartları gibi) yapılan işlemlerde güvenliği artırmak ve kart sahiplerinin hassas bilgilerini korumak amacıyla oluşturulmuş bir güvenlik standardıdır.</a:t>
            </a:r>
            <a:endParaRPr lang="tr-TR" dirty="0"/>
          </a:p>
        </p:txBody>
      </p:sp>
      <p:sp>
        <p:nvSpPr>
          <p:cNvPr id="4" name="Slayt Numarası Yer Tutucusu 3"/>
          <p:cNvSpPr>
            <a:spLocks noGrp="1"/>
          </p:cNvSpPr>
          <p:nvPr>
            <p:ph type="sldNum" sz="quarter" idx="10"/>
          </p:nvPr>
        </p:nvSpPr>
        <p:spPr/>
        <p:txBody>
          <a:bodyPr/>
          <a:lstStyle/>
          <a:p>
            <a:fld id="{7D989916-481B-4D2F-8620-CCF774490975}" type="slidenum">
              <a:rPr lang="tr-TR" smtClean="0"/>
              <a:t>47</a:t>
            </a:fld>
            <a:endParaRPr lang="tr-TR"/>
          </a:p>
        </p:txBody>
      </p:sp>
    </p:spTree>
    <p:extLst>
      <p:ext uri="{BB962C8B-B14F-4D97-AF65-F5344CB8AC3E}">
        <p14:creationId xmlns:p14="http://schemas.microsoft.com/office/powerpoint/2010/main" val="3831734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Bu sayede gerçek ip ile bağlanacak ama şart değil </a:t>
            </a:r>
            <a:r>
              <a:rPr lang="tr-TR" dirty="0" err="1"/>
              <a:t>netnetworkte</a:t>
            </a:r>
            <a:r>
              <a:rPr lang="tr-TR" dirty="0"/>
              <a:t> devam edilebilir</a:t>
            </a:r>
          </a:p>
        </p:txBody>
      </p:sp>
      <p:sp>
        <p:nvSpPr>
          <p:cNvPr id="4" name="Slayt Numarası Yer Tutucusu 3"/>
          <p:cNvSpPr>
            <a:spLocks noGrp="1"/>
          </p:cNvSpPr>
          <p:nvPr>
            <p:ph type="sldNum" sz="quarter" idx="10"/>
          </p:nvPr>
        </p:nvSpPr>
        <p:spPr/>
        <p:txBody>
          <a:bodyPr/>
          <a:lstStyle/>
          <a:p>
            <a:fld id="{7D989916-481B-4D2F-8620-CCF774490975}" type="slidenum">
              <a:rPr lang="tr-TR" smtClean="0"/>
              <a:t>58</a:t>
            </a:fld>
            <a:endParaRPr lang="tr-TR"/>
          </a:p>
        </p:txBody>
      </p:sp>
    </p:spTree>
    <p:extLst>
      <p:ext uri="{BB962C8B-B14F-4D97-AF65-F5344CB8AC3E}">
        <p14:creationId xmlns:p14="http://schemas.microsoft.com/office/powerpoint/2010/main" val="1660203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Bu sayede gerçek ip ile bağlanacak ama şart değil </a:t>
            </a:r>
            <a:r>
              <a:rPr lang="tr-TR" dirty="0" err="1"/>
              <a:t>netnetworkte</a:t>
            </a:r>
            <a:r>
              <a:rPr lang="tr-TR" dirty="0"/>
              <a:t> devam edilebilir</a:t>
            </a:r>
          </a:p>
        </p:txBody>
      </p:sp>
      <p:sp>
        <p:nvSpPr>
          <p:cNvPr id="4" name="Slayt Numarası Yer Tutucusu 3"/>
          <p:cNvSpPr>
            <a:spLocks noGrp="1"/>
          </p:cNvSpPr>
          <p:nvPr>
            <p:ph type="sldNum" sz="quarter" idx="10"/>
          </p:nvPr>
        </p:nvSpPr>
        <p:spPr/>
        <p:txBody>
          <a:bodyPr/>
          <a:lstStyle/>
          <a:p>
            <a:fld id="{7D989916-481B-4D2F-8620-CCF774490975}" type="slidenum">
              <a:rPr lang="tr-TR" smtClean="0"/>
              <a:t>59</a:t>
            </a:fld>
            <a:endParaRPr lang="tr-TR"/>
          </a:p>
        </p:txBody>
      </p:sp>
    </p:spTree>
    <p:extLst>
      <p:ext uri="{BB962C8B-B14F-4D97-AF65-F5344CB8AC3E}">
        <p14:creationId xmlns:p14="http://schemas.microsoft.com/office/powerpoint/2010/main" val="1807160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Eğer </a:t>
            </a:r>
            <a:r>
              <a:rPr lang="tr-TR" dirty="0" err="1"/>
              <a:t>nat</a:t>
            </a:r>
            <a:r>
              <a:rPr lang="tr-TR" dirty="0"/>
              <a:t> </a:t>
            </a:r>
            <a:r>
              <a:rPr lang="tr-TR" dirty="0" err="1"/>
              <a:t>natwork</a:t>
            </a:r>
            <a:r>
              <a:rPr lang="tr-TR" baseline="0" dirty="0"/>
              <a:t> </a:t>
            </a:r>
            <a:r>
              <a:rPr lang="tr-TR" baseline="0" dirty="0" err="1"/>
              <a:t>değilde</a:t>
            </a:r>
            <a:r>
              <a:rPr lang="tr-TR" baseline="0" dirty="0"/>
              <a:t> </a:t>
            </a:r>
            <a:r>
              <a:rPr lang="tr-TR" baseline="0" dirty="0" err="1"/>
              <a:t>bridge</a:t>
            </a:r>
            <a:r>
              <a:rPr lang="tr-TR" baseline="0" dirty="0"/>
              <a:t> seçersek eth0 192 ile başlayan bir ip alırdı</a:t>
            </a:r>
            <a:endParaRPr lang="tr-TR" dirty="0"/>
          </a:p>
        </p:txBody>
      </p:sp>
      <p:sp>
        <p:nvSpPr>
          <p:cNvPr id="4" name="Slayt Numarası Yer Tutucusu 3"/>
          <p:cNvSpPr>
            <a:spLocks noGrp="1"/>
          </p:cNvSpPr>
          <p:nvPr>
            <p:ph type="sldNum" sz="quarter" idx="10"/>
          </p:nvPr>
        </p:nvSpPr>
        <p:spPr/>
        <p:txBody>
          <a:bodyPr/>
          <a:lstStyle/>
          <a:p>
            <a:fld id="{7D989916-481B-4D2F-8620-CCF774490975}" type="slidenum">
              <a:rPr lang="tr-TR" smtClean="0"/>
              <a:t>60</a:t>
            </a:fld>
            <a:endParaRPr lang="tr-TR"/>
          </a:p>
        </p:txBody>
      </p:sp>
    </p:spTree>
    <p:extLst>
      <p:ext uri="{BB962C8B-B14F-4D97-AF65-F5344CB8AC3E}">
        <p14:creationId xmlns:p14="http://schemas.microsoft.com/office/powerpoint/2010/main" val="456712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Free</a:t>
            </a:r>
            <a:r>
              <a:rPr lang="tr-TR" dirty="0"/>
              <a:t> </a:t>
            </a:r>
            <a:r>
              <a:rPr lang="tr-TR" dirty="0" err="1"/>
              <a:t>Openvpn</a:t>
            </a:r>
            <a:r>
              <a:rPr lang="tr-TR" dirty="0"/>
              <a:t> </a:t>
            </a:r>
            <a:r>
              <a:rPr lang="tr-TR" dirty="0" err="1"/>
              <a:t>vpnbook</a:t>
            </a:r>
            <a:endParaRPr lang="tr-TR" dirty="0"/>
          </a:p>
        </p:txBody>
      </p:sp>
      <p:sp>
        <p:nvSpPr>
          <p:cNvPr id="4" name="Slayt Numarası Yer Tutucusu 3"/>
          <p:cNvSpPr>
            <a:spLocks noGrp="1"/>
          </p:cNvSpPr>
          <p:nvPr>
            <p:ph type="sldNum" sz="quarter" idx="10"/>
          </p:nvPr>
        </p:nvSpPr>
        <p:spPr/>
        <p:txBody>
          <a:bodyPr/>
          <a:lstStyle/>
          <a:p>
            <a:fld id="{7D989916-481B-4D2F-8620-CCF774490975}" type="slidenum">
              <a:rPr lang="tr-TR" smtClean="0"/>
              <a:t>62</a:t>
            </a:fld>
            <a:endParaRPr lang="tr-TR"/>
          </a:p>
        </p:txBody>
      </p:sp>
    </p:spTree>
    <p:extLst>
      <p:ext uri="{BB962C8B-B14F-4D97-AF65-F5344CB8AC3E}">
        <p14:creationId xmlns:p14="http://schemas.microsoft.com/office/powerpoint/2010/main" val="4050937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İnce nokta </a:t>
            </a:r>
            <a:r>
              <a:rPr lang="tr-TR" dirty="0" err="1"/>
              <a:t>vpn</a:t>
            </a:r>
            <a:r>
              <a:rPr lang="tr-TR" dirty="0"/>
              <a:t> çalışan terminali kapatmamak</a:t>
            </a:r>
          </a:p>
        </p:txBody>
      </p:sp>
      <p:sp>
        <p:nvSpPr>
          <p:cNvPr id="4" name="Slayt Numarası Yer Tutucusu 3"/>
          <p:cNvSpPr>
            <a:spLocks noGrp="1"/>
          </p:cNvSpPr>
          <p:nvPr>
            <p:ph type="sldNum" sz="quarter" idx="10"/>
          </p:nvPr>
        </p:nvSpPr>
        <p:spPr/>
        <p:txBody>
          <a:bodyPr/>
          <a:lstStyle/>
          <a:p>
            <a:fld id="{7D989916-481B-4D2F-8620-CCF774490975}" type="slidenum">
              <a:rPr lang="tr-TR" smtClean="0"/>
              <a:t>68</a:t>
            </a:fld>
            <a:endParaRPr lang="tr-TR"/>
          </a:p>
        </p:txBody>
      </p:sp>
    </p:spTree>
    <p:extLst>
      <p:ext uri="{BB962C8B-B14F-4D97-AF65-F5344CB8AC3E}">
        <p14:creationId xmlns:p14="http://schemas.microsoft.com/office/powerpoint/2010/main" val="1280807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Unvan 1"/>
          <p:cNvSpPr>
            <a:spLocks noGrp="1"/>
          </p:cNvSpPr>
          <p:nvPr>
            <p:ph type="ctrTitle"/>
          </p:nvPr>
        </p:nvSpPr>
        <p:spPr>
          <a:xfrm>
            <a:off x="1524000" y="1122363"/>
            <a:ext cx="9144000" cy="2387600"/>
          </a:xfrm>
        </p:spPr>
        <p:txBody>
          <a:bodyPr anchor="b"/>
          <a:lstStyle>
            <a:lvl1pPr algn="ctr">
              <a:defRPr sz="6000"/>
            </a:lvl1pPr>
          </a:lstStyle>
          <a:p>
            <a:r>
              <a:rPr lang="tr-TR"/>
              <a:t>Asıl başlık stili için tıklatın</a:t>
            </a:r>
          </a:p>
        </p:txBody>
      </p:sp>
      <p:sp>
        <p:nvSpPr>
          <p:cNvPr id="3" name="Alt Başlı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p:cNvSpPr>
            <a:spLocks noGrp="1"/>
          </p:cNvSpPr>
          <p:nvPr>
            <p:ph type="dt" sz="half" idx="10"/>
          </p:nvPr>
        </p:nvSpPr>
        <p:spPr/>
        <p:txBody>
          <a:bodyPr/>
          <a:lstStyle/>
          <a:p>
            <a:fld id="{341AC69F-197F-40FF-A27E-9241B75292B3}" type="datetimeFigureOut">
              <a:rPr lang="tr-TR" smtClean="0"/>
              <a:t>29.10.2025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792CA12C-3532-4862-8CB5-871BE8096672}" type="slidenum">
              <a:rPr lang="tr-TR" smtClean="0"/>
              <a:t>‹#›</a:t>
            </a:fld>
            <a:endParaRPr lang="tr-TR"/>
          </a:p>
        </p:txBody>
      </p:sp>
    </p:spTree>
    <p:extLst>
      <p:ext uri="{BB962C8B-B14F-4D97-AF65-F5344CB8AC3E}">
        <p14:creationId xmlns:p14="http://schemas.microsoft.com/office/powerpoint/2010/main" val="903793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
        <p:nvSpPr>
          <p:cNvPr id="3" name="Dikey Metin Yer Tutucusu 2"/>
          <p:cNvSpPr>
            <a:spLocks noGrp="1"/>
          </p:cNvSpPr>
          <p:nvPr>
            <p:ph type="body" orient="vert" idx="1"/>
          </p:nvPr>
        </p:nvSpPr>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341AC69F-197F-40FF-A27E-9241B75292B3}" type="datetimeFigureOut">
              <a:rPr lang="tr-TR" smtClean="0"/>
              <a:t>29.10.2025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792CA12C-3532-4862-8CB5-871BE8096672}" type="slidenum">
              <a:rPr lang="tr-TR" smtClean="0"/>
              <a:t>‹#›</a:t>
            </a:fld>
            <a:endParaRPr lang="tr-TR"/>
          </a:p>
        </p:txBody>
      </p:sp>
    </p:spTree>
    <p:extLst>
      <p:ext uri="{BB962C8B-B14F-4D97-AF65-F5344CB8AC3E}">
        <p14:creationId xmlns:p14="http://schemas.microsoft.com/office/powerpoint/2010/main" val="3000155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724900" y="365125"/>
            <a:ext cx="2628900" cy="5811838"/>
          </a:xfrm>
        </p:spPr>
        <p:txBody>
          <a:bodyPr vert="eaVert"/>
          <a:lstStyle/>
          <a:p>
            <a:r>
              <a:rPr lang="tr-TR"/>
              <a:t>Asıl başlık stili için tıklatın</a:t>
            </a:r>
          </a:p>
        </p:txBody>
      </p:sp>
      <p:sp>
        <p:nvSpPr>
          <p:cNvPr id="3" name="Dikey Metin Yer Tutucusu 2"/>
          <p:cNvSpPr>
            <a:spLocks noGrp="1"/>
          </p:cNvSpPr>
          <p:nvPr>
            <p:ph type="body" orient="vert" idx="1"/>
          </p:nvPr>
        </p:nvSpPr>
        <p:spPr>
          <a:xfrm>
            <a:off x="838200" y="365125"/>
            <a:ext cx="7734300" cy="5811838"/>
          </a:xfrm>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341AC69F-197F-40FF-A27E-9241B75292B3}" type="datetimeFigureOut">
              <a:rPr lang="tr-TR" smtClean="0"/>
              <a:t>29.10.2025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792CA12C-3532-4862-8CB5-871BE8096672}" type="slidenum">
              <a:rPr lang="tr-TR" smtClean="0"/>
              <a:t>‹#›</a:t>
            </a:fld>
            <a:endParaRPr lang="tr-TR"/>
          </a:p>
        </p:txBody>
      </p:sp>
    </p:spTree>
    <p:extLst>
      <p:ext uri="{BB962C8B-B14F-4D97-AF65-F5344CB8AC3E}">
        <p14:creationId xmlns:p14="http://schemas.microsoft.com/office/powerpoint/2010/main" val="3591379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
        <p:nvSpPr>
          <p:cNvPr id="3" name="İçerik Yer Tutucusu 2"/>
          <p:cNvSpPr>
            <a:spLocks noGrp="1"/>
          </p:cNvSpPr>
          <p:nvPr>
            <p:ph idx="1"/>
          </p:nvPr>
        </p:nvSpPr>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341AC69F-197F-40FF-A27E-9241B75292B3}" type="datetimeFigureOut">
              <a:rPr lang="tr-TR" smtClean="0"/>
              <a:t>29.10.2025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792CA12C-3532-4862-8CB5-871BE8096672}" type="slidenum">
              <a:rPr lang="tr-TR" smtClean="0"/>
              <a:t>‹#›</a:t>
            </a:fld>
            <a:endParaRPr lang="tr-TR"/>
          </a:p>
        </p:txBody>
      </p:sp>
    </p:spTree>
    <p:extLst>
      <p:ext uri="{BB962C8B-B14F-4D97-AF65-F5344CB8AC3E}">
        <p14:creationId xmlns:p14="http://schemas.microsoft.com/office/powerpoint/2010/main" val="408994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Unvan 1"/>
          <p:cNvSpPr>
            <a:spLocks noGrp="1"/>
          </p:cNvSpPr>
          <p:nvPr>
            <p:ph type="title"/>
          </p:nvPr>
        </p:nvSpPr>
        <p:spPr>
          <a:xfrm>
            <a:off x="831850" y="1709738"/>
            <a:ext cx="10515600" cy="2852737"/>
          </a:xfrm>
        </p:spPr>
        <p:txBody>
          <a:bodyPr anchor="b"/>
          <a:lstStyle>
            <a:lvl1pPr>
              <a:defRPr sz="6000"/>
            </a:lvl1pPr>
          </a:lstStyle>
          <a:p>
            <a:r>
              <a:rPr lang="tr-TR"/>
              <a:t>Asıl başlık stili için tıklatın</a:t>
            </a:r>
          </a:p>
        </p:txBody>
      </p:sp>
      <p:sp>
        <p:nvSpPr>
          <p:cNvPr id="3" name="Metin Yer Tutucus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a:t>
            </a:r>
          </a:p>
        </p:txBody>
      </p:sp>
      <p:sp>
        <p:nvSpPr>
          <p:cNvPr id="4" name="Veri Yer Tutucusu 3"/>
          <p:cNvSpPr>
            <a:spLocks noGrp="1"/>
          </p:cNvSpPr>
          <p:nvPr>
            <p:ph type="dt" sz="half" idx="10"/>
          </p:nvPr>
        </p:nvSpPr>
        <p:spPr/>
        <p:txBody>
          <a:bodyPr/>
          <a:lstStyle/>
          <a:p>
            <a:fld id="{341AC69F-197F-40FF-A27E-9241B75292B3}" type="datetimeFigureOut">
              <a:rPr lang="tr-TR" smtClean="0"/>
              <a:t>29.10.2025</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792CA12C-3532-4862-8CB5-871BE8096672}" type="slidenum">
              <a:rPr lang="tr-TR" smtClean="0"/>
              <a:t>‹#›</a:t>
            </a:fld>
            <a:endParaRPr lang="tr-TR"/>
          </a:p>
        </p:txBody>
      </p:sp>
    </p:spTree>
    <p:extLst>
      <p:ext uri="{BB962C8B-B14F-4D97-AF65-F5344CB8AC3E}">
        <p14:creationId xmlns:p14="http://schemas.microsoft.com/office/powerpoint/2010/main" val="967373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
        <p:nvSpPr>
          <p:cNvPr id="3" name="İçerik Yer Tutucusu 2"/>
          <p:cNvSpPr>
            <a:spLocks noGrp="1"/>
          </p:cNvSpPr>
          <p:nvPr>
            <p:ph sz="half" idx="1"/>
          </p:nvPr>
        </p:nvSpPr>
        <p:spPr>
          <a:xfrm>
            <a:off x="838200" y="1825625"/>
            <a:ext cx="5181600" cy="435133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p:cNvSpPr>
            <a:spLocks noGrp="1"/>
          </p:cNvSpPr>
          <p:nvPr>
            <p:ph sz="half" idx="2"/>
          </p:nvPr>
        </p:nvSpPr>
        <p:spPr>
          <a:xfrm>
            <a:off x="6172200" y="1825625"/>
            <a:ext cx="5181600" cy="435133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p:cNvSpPr>
            <a:spLocks noGrp="1"/>
          </p:cNvSpPr>
          <p:nvPr>
            <p:ph type="dt" sz="half" idx="10"/>
          </p:nvPr>
        </p:nvSpPr>
        <p:spPr/>
        <p:txBody>
          <a:bodyPr/>
          <a:lstStyle/>
          <a:p>
            <a:fld id="{341AC69F-197F-40FF-A27E-9241B75292B3}" type="datetimeFigureOut">
              <a:rPr lang="tr-TR" smtClean="0"/>
              <a:t>29.10.2025</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792CA12C-3532-4862-8CB5-871BE8096672}" type="slidenum">
              <a:rPr lang="tr-TR" smtClean="0"/>
              <a:t>‹#›</a:t>
            </a:fld>
            <a:endParaRPr lang="tr-TR"/>
          </a:p>
        </p:txBody>
      </p:sp>
    </p:spTree>
    <p:extLst>
      <p:ext uri="{BB962C8B-B14F-4D97-AF65-F5344CB8AC3E}">
        <p14:creationId xmlns:p14="http://schemas.microsoft.com/office/powerpoint/2010/main" val="16714040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Unvan 1"/>
          <p:cNvSpPr>
            <a:spLocks noGrp="1"/>
          </p:cNvSpPr>
          <p:nvPr>
            <p:ph type="title"/>
          </p:nvPr>
        </p:nvSpPr>
        <p:spPr>
          <a:xfrm>
            <a:off x="839788" y="365125"/>
            <a:ext cx="10515600" cy="1325563"/>
          </a:xfrm>
        </p:spPr>
        <p:txBody>
          <a:bodyPr/>
          <a:lstStyle/>
          <a:p>
            <a:r>
              <a:rPr lang="tr-TR"/>
              <a:t>Asıl başlık stili için tıklatın</a:t>
            </a:r>
          </a:p>
        </p:txBody>
      </p:sp>
      <p:sp>
        <p:nvSpPr>
          <p:cNvPr id="3" name="Metin Yer Tut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4" name="İçerik Yer Tutucusu 3"/>
          <p:cNvSpPr>
            <a:spLocks noGrp="1"/>
          </p:cNvSpPr>
          <p:nvPr>
            <p:ph sz="half" idx="2"/>
          </p:nvPr>
        </p:nvSpPr>
        <p:spPr>
          <a:xfrm>
            <a:off x="839788" y="2505075"/>
            <a:ext cx="5157787" cy="368458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6" name="İçerik Yer Tutucusu 5"/>
          <p:cNvSpPr>
            <a:spLocks noGrp="1"/>
          </p:cNvSpPr>
          <p:nvPr>
            <p:ph sz="quarter" idx="4"/>
          </p:nvPr>
        </p:nvSpPr>
        <p:spPr>
          <a:xfrm>
            <a:off x="6172200" y="2505075"/>
            <a:ext cx="5183188" cy="368458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p:cNvSpPr>
            <a:spLocks noGrp="1"/>
          </p:cNvSpPr>
          <p:nvPr>
            <p:ph type="dt" sz="half" idx="10"/>
          </p:nvPr>
        </p:nvSpPr>
        <p:spPr/>
        <p:txBody>
          <a:bodyPr/>
          <a:lstStyle/>
          <a:p>
            <a:fld id="{341AC69F-197F-40FF-A27E-9241B75292B3}" type="datetimeFigureOut">
              <a:rPr lang="tr-TR" smtClean="0"/>
              <a:t>29.10.2025</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fld id="{792CA12C-3532-4862-8CB5-871BE8096672}" type="slidenum">
              <a:rPr lang="tr-TR" smtClean="0"/>
              <a:t>‹#›</a:t>
            </a:fld>
            <a:endParaRPr lang="tr-TR"/>
          </a:p>
        </p:txBody>
      </p:sp>
    </p:spTree>
    <p:extLst>
      <p:ext uri="{BB962C8B-B14F-4D97-AF65-F5344CB8AC3E}">
        <p14:creationId xmlns:p14="http://schemas.microsoft.com/office/powerpoint/2010/main" val="2102721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
        <p:nvSpPr>
          <p:cNvPr id="3" name="Veri Yer Tutucusu 2"/>
          <p:cNvSpPr>
            <a:spLocks noGrp="1"/>
          </p:cNvSpPr>
          <p:nvPr>
            <p:ph type="dt" sz="half" idx="10"/>
          </p:nvPr>
        </p:nvSpPr>
        <p:spPr/>
        <p:txBody>
          <a:bodyPr/>
          <a:lstStyle/>
          <a:p>
            <a:fld id="{341AC69F-197F-40FF-A27E-9241B75292B3}" type="datetimeFigureOut">
              <a:rPr lang="tr-TR" smtClean="0"/>
              <a:t>29.10.2025</a:t>
            </a:fld>
            <a:endParaRPr lang="tr-TR"/>
          </a:p>
        </p:txBody>
      </p:sp>
      <p:sp>
        <p:nvSpPr>
          <p:cNvPr id="4" name="Altbilgi Yer Tutucusu 3"/>
          <p:cNvSpPr>
            <a:spLocks noGrp="1"/>
          </p:cNvSpPr>
          <p:nvPr>
            <p:ph type="ftr" sz="quarter" idx="11"/>
          </p:nvPr>
        </p:nvSpPr>
        <p:spPr/>
        <p:txBody>
          <a:bodyPr/>
          <a:lstStyle/>
          <a:p>
            <a:endParaRPr lang="tr-TR"/>
          </a:p>
        </p:txBody>
      </p:sp>
      <p:sp>
        <p:nvSpPr>
          <p:cNvPr id="5" name="Slayt Numarası Yer Tutucusu 4"/>
          <p:cNvSpPr>
            <a:spLocks noGrp="1"/>
          </p:cNvSpPr>
          <p:nvPr>
            <p:ph type="sldNum" sz="quarter" idx="12"/>
          </p:nvPr>
        </p:nvSpPr>
        <p:spPr/>
        <p:txBody>
          <a:bodyPr/>
          <a:lstStyle/>
          <a:p>
            <a:fld id="{792CA12C-3532-4862-8CB5-871BE8096672}" type="slidenum">
              <a:rPr lang="tr-TR" smtClean="0"/>
              <a:t>‹#›</a:t>
            </a:fld>
            <a:endParaRPr lang="tr-TR"/>
          </a:p>
        </p:txBody>
      </p:sp>
    </p:spTree>
    <p:extLst>
      <p:ext uri="{BB962C8B-B14F-4D97-AF65-F5344CB8AC3E}">
        <p14:creationId xmlns:p14="http://schemas.microsoft.com/office/powerpoint/2010/main" val="7974214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341AC69F-197F-40FF-A27E-9241B75292B3}" type="datetimeFigureOut">
              <a:rPr lang="tr-TR" smtClean="0"/>
              <a:t>29.10.2025</a:t>
            </a:fld>
            <a:endParaRPr lang="tr-TR"/>
          </a:p>
        </p:txBody>
      </p:sp>
      <p:sp>
        <p:nvSpPr>
          <p:cNvPr id="3" name="Altbilgi Yer Tutucusu 2"/>
          <p:cNvSpPr>
            <a:spLocks noGrp="1"/>
          </p:cNvSpPr>
          <p:nvPr>
            <p:ph type="ftr" sz="quarter" idx="11"/>
          </p:nvPr>
        </p:nvSpPr>
        <p:spPr/>
        <p:txBody>
          <a:bodyPr/>
          <a:lstStyle/>
          <a:p>
            <a:endParaRPr lang="tr-TR"/>
          </a:p>
        </p:txBody>
      </p:sp>
      <p:sp>
        <p:nvSpPr>
          <p:cNvPr id="4" name="Slayt Numarası Yer Tutucusu 3"/>
          <p:cNvSpPr>
            <a:spLocks noGrp="1"/>
          </p:cNvSpPr>
          <p:nvPr>
            <p:ph type="sldNum" sz="quarter" idx="12"/>
          </p:nvPr>
        </p:nvSpPr>
        <p:spPr/>
        <p:txBody>
          <a:bodyPr/>
          <a:lstStyle/>
          <a:p>
            <a:fld id="{792CA12C-3532-4862-8CB5-871BE8096672}" type="slidenum">
              <a:rPr lang="tr-TR" smtClean="0"/>
              <a:t>‹#›</a:t>
            </a:fld>
            <a:endParaRPr lang="tr-TR"/>
          </a:p>
        </p:txBody>
      </p:sp>
    </p:spTree>
    <p:extLst>
      <p:ext uri="{BB962C8B-B14F-4D97-AF65-F5344CB8AC3E}">
        <p14:creationId xmlns:p14="http://schemas.microsoft.com/office/powerpoint/2010/main" val="3532713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p>
        </p:txBody>
      </p:sp>
      <p:sp>
        <p:nvSpPr>
          <p:cNvPr id="3" name="İçerik Yer Tut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Veri Yer Tutucusu 4"/>
          <p:cNvSpPr>
            <a:spLocks noGrp="1"/>
          </p:cNvSpPr>
          <p:nvPr>
            <p:ph type="dt" sz="half" idx="10"/>
          </p:nvPr>
        </p:nvSpPr>
        <p:spPr/>
        <p:txBody>
          <a:bodyPr/>
          <a:lstStyle/>
          <a:p>
            <a:fld id="{341AC69F-197F-40FF-A27E-9241B75292B3}" type="datetimeFigureOut">
              <a:rPr lang="tr-TR" smtClean="0"/>
              <a:t>29.10.2025</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792CA12C-3532-4862-8CB5-871BE8096672}" type="slidenum">
              <a:rPr lang="tr-TR" smtClean="0"/>
              <a:t>‹#›</a:t>
            </a:fld>
            <a:endParaRPr lang="tr-TR"/>
          </a:p>
        </p:txBody>
      </p:sp>
    </p:spTree>
    <p:extLst>
      <p:ext uri="{BB962C8B-B14F-4D97-AF65-F5344CB8AC3E}">
        <p14:creationId xmlns:p14="http://schemas.microsoft.com/office/powerpoint/2010/main" val="1400760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p>
        </p:txBody>
      </p:sp>
      <p:sp>
        <p:nvSpPr>
          <p:cNvPr id="3" name="Resim Yer Tutucus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Veri Yer Tutucusu 4"/>
          <p:cNvSpPr>
            <a:spLocks noGrp="1"/>
          </p:cNvSpPr>
          <p:nvPr>
            <p:ph type="dt" sz="half" idx="10"/>
          </p:nvPr>
        </p:nvSpPr>
        <p:spPr/>
        <p:txBody>
          <a:bodyPr/>
          <a:lstStyle/>
          <a:p>
            <a:fld id="{341AC69F-197F-40FF-A27E-9241B75292B3}" type="datetimeFigureOut">
              <a:rPr lang="tr-TR" smtClean="0"/>
              <a:t>29.10.2025</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792CA12C-3532-4862-8CB5-871BE8096672}" type="slidenum">
              <a:rPr lang="tr-TR" smtClean="0"/>
              <a:t>‹#›</a:t>
            </a:fld>
            <a:endParaRPr lang="tr-TR"/>
          </a:p>
        </p:txBody>
      </p:sp>
    </p:spTree>
    <p:extLst>
      <p:ext uri="{BB962C8B-B14F-4D97-AF65-F5344CB8AC3E}">
        <p14:creationId xmlns:p14="http://schemas.microsoft.com/office/powerpoint/2010/main" val="42303757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 için tıklatın</a:t>
            </a:r>
          </a:p>
        </p:txBody>
      </p:sp>
      <p:sp>
        <p:nvSpPr>
          <p:cNvPr id="3" name="Metin Yer Tutucus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1AC69F-197F-40FF-A27E-9241B75292B3}" type="datetimeFigureOut">
              <a:rPr lang="tr-TR" smtClean="0"/>
              <a:t>29.10.2025</a:t>
            </a:fld>
            <a:endParaRPr lang="tr-TR"/>
          </a:p>
        </p:txBody>
      </p:sp>
      <p:sp>
        <p:nvSpPr>
          <p:cNvPr id="5" name="Altbilgi Yer Tutucusu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2CA12C-3532-4862-8CB5-871BE8096672}" type="slidenum">
              <a:rPr lang="tr-TR" smtClean="0"/>
              <a:t>‹#›</a:t>
            </a:fld>
            <a:endParaRPr lang="tr-TR"/>
          </a:p>
        </p:txBody>
      </p:sp>
    </p:spTree>
    <p:extLst>
      <p:ext uri="{BB962C8B-B14F-4D97-AF65-F5344CB8AC3E}">
        <p14:creationId xmlns:p14="http://schemas.microsoft.com/office/powerpoint/2010/main" val="41280024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hyperlink" Target="https://bilgem.tubitak.gov.tr/sge-kurumsa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hyperlink" Target="https://github.com/morrownr/USB-WiFi/issues/275?utm_source=chatgpt.com" TargetMode="External"/><Relationship Id="rId3" Type="http://schemas.openxmlformats.org/officeDocument/2006/relationships/hyperlink" Target="https://www.wirelesshack.org/review-panda-wireless-pau09-n600-dual-band-wifi-dongle.html?utm_source=chatgpt.com" TargetMode="External"/><Relationship Id="rId7" Type="http://schemas.openxmlformats.org/officeDocument/2006/relationships/hyperlink" Target="https://github.com/morrownr/USB-WiFi/issues/474?utm_source=chatgpt.com" TargetMode="External"/><Relationship Id="rId2" Type="http://schemas.openxmlformats.org/officeDocument/2006/relationships/hyperlink" Target="https://github.com/morrownr/USB-WiFi/issues/382?utm_source=chatgpt.com" TargetMode="External"/><Relationship Id="rId1" Type="http://schemas.openxmlformats.org/officeDocument/2006/relationships/slideLayout" Target="../slideLayouts/slideLayout2.xml"/><Relationship Id="rId6" Type="http://schemas.openxmlformats.org/officeDocument/2006/relationships/hyperlink" Target="https://hackyourmom.com/en/kibervijna/english-usb-wi-fi-adaptery-z-pidtrymkoyu-rezhymu-monitora-ta-bezdrotovyh-inyekczij/?utm_source=chatgpt.com" TargetMode="External"/><Relationship Id="rId5" Type="http://schemas.openxmlformats.org/officeDocument/2006/relationships/hyperlink" Target="https://michaelneuper.com/posts/enable-monitor-mode-on-tp-link/?utm_source=chatgpt.com" TargetMode="External"/><Relationship Id="rId10" Type="http://schemas.openxmlformats.org/officeDocument/2006/relationships/hyperlink" Target="https://github.com/aircrack-ng/rtl8812au?utm_source=chatgpt.com" TargetMode="External"/><Relationship Id="rId4" Type="http://schemas.openxmlformats.org/officeDocument/2006/relationships/hyperlink" Target="https://zsecurity.org/product/atheros-ar9271-2-4-ghz-usb-wifi-wireless-adapter/?srsltid=AfmBOoqsePajXyS4KPw_-_-I2UEHiabGrMXJzP_gZxeTzwpOipgeuhHX&amp;utm_source=chatgpt.com" TargetMode="External"/><Relationship Id="rId9" Type="http://schemas.openxmlformats.org/officeDocument/2006/relationships/hyperlink" Target="https://medo64.com/posts/running-comfast-cf-953ax-on-ubuntu-22-04?utm_source=chatgpt.com"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p:txBody>
          <a:bodyPr/>
          <a:lstStyle/>
          <a:p>
            <a:r>
              <a:rPr lang="tr-TR" dirty="0"/>
              <a:t>Siber Güvenliğin Temelleri</a:t>
            </a:r>
          </a:p>
        </p:txBody>
      </p:sp>
      <p:sp>
        <p:nvSpPr>
          <p:cNvPr id="4" name="Alt Başlık 3"/>
          <p:cNvSpPr>
            <a:spLocks noGrp="1"/>
          </p:cNvSpPr>
          <p:nvPr>
            <p:ph type="subTitle" idx="1"/>
          </p:nvPr>
        </p:nvSpPr>
        <p:spPr/>
        <p:txBody>
          <a:bodyPr/>
          <a:lstStyle/>
          <a:p>
            <a:r>
              <a:rPr lang="tr-TR" dirty="0"/>
              <a:t>3. hafta: Bilgi Güvenliği, </a:t>
            </a:r>
            <a:r>
              <a:rPr lang="tr-TR" dirty="0" err="1"/>
              <a:t>Penetrasyon</a:t>
            </a:r>
            <a:r>
              <a:rPr lang="tr-TR" dirty="0"/>
              <a:t>  ve Uygulama</a:t>
            </a:r>
          </a:p>
        </p:txBody>
      </p:sp>
    </p:spTree>
    <p:extLst>
      <p:ext uri="{BB962C8B-B14F-4D97-AF65-F5344CB8AC3E}">
        <p14:creationId xmlns:p14="http://schemas.microsoft.com/office/powerpoint/2010/main" val="1872379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stretch>
            <a:fillRect/>
          </a:stretch>
        </p:blipFill>
        <p:spPr>
          <a:xfrm>
            <a:off x="1274619" y="0"/>
            <a:ext cx="9463520" cy="6759657"/>
          </a:xfrm>
          <a:prstGeom prst="rect">
            <a:avLst/>
          </a:prstGeom>
        </p:spPr>
      </p:pic>
    </p:spTree>
    <p:extLst>
      <p:ext uri="{BB962C8B-B14F-4D97-AF65-F5344CB8AC3E}">
        <p14:creationId xmlns:p14="http://schemas.microsoft.com/office/powerpoint/2010/main" val="307863843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Deauthentication</a:t>
            </a:r>
            <a:r>
              <a:rPr lang="tr-TR" dirty="0"/>
              <a:t> </a:t>
            </a:r>
            <a:r>
              <a:rPr lang="tr-TR" dirty="0" err="1"/>
              <a:t>attack</a:t>
            </a:r>
            <a:r>
              <a:rPr lang="tr-TR" dirty="0"/>
              <a:t> (</a:t>
            </a:r>
            <a:r>
              <a:rPr lang="tr-TR" dirty="0" err="1"/>
              <a:t>yetkisizleştirme</a:t>
            </a:r>
            <a:r>
              <a:rPr lang="tr-TR" dirty="0"/>
              <a:t> saldırısı) </a:t>
            </a:r>
          </a:p>
        </p:txBody>
      </p:sp>
      <p:sp>
        <p:nvSpPr>
          <p:cNvPr id="3" name="İçerik Yer Tutucusu 2"/>
          <p:cNvSpPr>
            <a:spLocks noGrp="1"/>
          </p:cNvSpPr>
          <p:nvPr>
            <p:ph idx="1"/>
          </p:nvPr>
        </p:nvSpPr>
        <p:spPr/>
        <p:txBody>
          <a:bodyPr/>
          <a:lstStyle/>
          <a:p>
            <a:pPr algn="just"/>
            <a:r>
              <a:rPr lang="tr-TR" dirty="0"/>
              <a:t>"</a:t>
            </a:r>
            <a:r>
              <a:rPr lang="tr-TR" dirty="0" err="1"/>
              <a:t>Deauthentication</a:t>
            </a:r>
            <a:r>
              <a:rPr lang="tr-TR" dirty="0"/>
              <a:t> </a:t>
            </a:r>
            <a:r>
              <a:rPr lang="tr-TR" dirty="0" err="1"/>
              <a:t>attack</a:t>
            </a:r>
            <a:r>
              <a:rPr lang="tr-TR" dirty="0"/>
              <a:t>" veya bağlantı kesme saldırısı, bir bilgisayar ağındaki cihazların bilinçli olarak bağlantısının koparılması anlamına gelir. Bu saldırı genellikle kablosuz ağlarda görülür. Saldırgan, hedef cihazın bağlantısını geçici olarak keserek, cihazın ağ hizmetlerine erişimini engeller. Bu tür saldırılar, ağdaki cihazların iletişimini bozarak, hizmet kesintilerine neden olabilir.</a:t>
            </a:r>
          </a:p>
        </p:txBody>
      </p:sp>
    </p:spTree>
    <p:extLst>
      <p:ext uri="{BB962C8B-B14F-4D97-AF65-F5344CB8AC3E}">
        <p14:creationId xmlns:p14="http://schemas.microsoft.com/office/powerpoint/2010/main" val="331895226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Deauthentication</a:t>
            </a:r>
            <a:r>
              <a:rPr lang="tr-TR" dirty="0"/>
              <a:t> </a:t>
            </a:r>
            <a:r>
              <a:rPr lang="tr-TR" dirty="0" err="1"/>
              <a:t>attack</a:t>
            </a:r>
            <a:endParaRPr lang="tr-TR" dirty="0"/>
          </a:p>
        </p:txBody>
      </p:sp>
      <p:sp>
        <p:nvSpPr>
          <p:cNvPr id="3" name="İçerik Yer Tutucusu 2"/>
          <p:cNvSpPr>
            <a:spLocks noGrp="1"/>
          </p:cNvSpPr>
          <p:nvPr>
            <p:ph idx="1"/>
          </p:nvPr>
        </p:nvSpPr>
        <p:spPr/>
        <p:txBody>
          <a:bodyPr/>
          <a:lstStyle/>
          <a:p>
            <a:r>
              <a:rPr lang="tr-TR" dirty="0"/>
              <a:t>İki </a:t>
            </a:r>
            <a:r>
              <a:rPr lang="tr-TR" dirty="0" err="1"/>
              <a:t>çeşiti</a:t>
            </a:r>
            <a:r>
              <a:rPr lang="tr-TR" dirty="0"/>
              <a:t> var: Ya ilgili ağa komple saldırı yaparız ama çok etkili değildir.</a:t>
            </a:r>
          </a:p>
          <a:p>
            <a:r>
              <a:rPr lang="tr-TR" dirty="0"/>
              <a:t>Yada o ağdaki özel bir cihazı hedef alırız</a:t>
            </a:r>
          </a:p>
          <a:p>
            <a:endParaRPr lang="tr-TR" dirty="0"/>
          </a:p>
        </p:txBody>
      </p:sp>
    </p:spTree>
    <p:extLst>
      <p:ext uri="{BB962C8B-B14F-4D97-AF65-F5344CB8AC3E}">
        <p14:creationId xmlns:p14="http://schemas.microsoft.com/office/powerpoint/2010/main" val="27319202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838200" y="365125"/>
            <a:ext cx="10165080" cy="589915"/>
          </a:xfrm>
        </p:spPr>
        <p:txBody>
          <a:bodyPr>
            <a:normAutofit fontScale="90000"/>
          </a:bodyPr>
          <a:lstStyle/>
          <a:p>
            <a:r>
              <a:rPr lang="tr-TR" dirty="0"/>
              <a:t>Modemi yada cihazı </a:t>
            </a:r>
            <a:r>
              <a:rPr lang="tr-TR" dirty="0" err="1"/>
              <a:t>yetkisizleştirme</a:t>
            </a:r>
            <a:endParaRPr lang="tr-TR" dirty="0"/>
          </a:p>
        </p:txBody>
      </p:sp>
      <p:pic>
        <p:nvPicPr>
          <p:cNvPr id="4" name="İçerik Yer Tutucusu 3"/>
          <p:cNvPicPr>
            <a:picLocks noGrp="1" noChangeAspect="1"/>
          </p:cNvPicPr>
          <p:nvPr>
            <p:ph idx="1"/>
          </p:nvPr>
        </p:nvPicPr>
        <p:blipFill>
          <a:blip r:embed="rId3"/>
          <a:stretch>
            <a:fillRect/>
          </a:stretch>
        </p:blipFill>
        <p:spPr>
          <a:xfrm>
            <a:off x="3082290" y="2029619"/>
            <a:ext cx="7734300" cy="3943350"/>
          </a:xfrm>
          <a:prstGeom prst="rect">
            <a:avLst/>
          </a:prstGeom>
        </p:spPr>
      </p:pic>
      <p:sp>
        <p:nvSpPr>
          <p:cNvPr id="5" name="Dikdörtgen 4"/>
          <p:cNvSpPr/>
          <p:nvPr/>
        </p:nvSpPr>
        <p:spPr>
          <a:xfrm>
            <a:off x="0" y="2029619"/>
            <a:ext cx="2875280" cy="1477328"/>
          </a:xfrm>
          <a:prstGeom prst="rect">
            <a:avLst/>
          </a:prstGeom>
        </p:spPr>
        <p:txBody>
          <a:bodyPr wrap="square">
            <a:spAutoFit/>
          </a:bodyPr>
          <a:lstStyle/>
          <a:p>
            <a:r>
              <a:rPr lang="tr-TR" dirty="0"/>
              <a:t>Modemin</a:t>
            </a:r>
            <a:r>
              <a:rPr lang="tr-TR" baseline="0" dirty="0"/>
              <a:t> </a:t>
            </a:r>
            <a:r>
              <a:rPr lang="tr-TR" baseline="0" dirty="0" err="1"/>
              <a:t>mac</a:t>
            </a:r>
            <a:r>
              <a:rPr lang="tr-TR" baseline="0" dirty="0"/>
              <a:t> adresi yanına (–c cihazın </a:t>
            </a:r>
            <a:r>
              <a:rPr lang="tr-TR" baseline="0" dirty="0" err="1"/>
              <a:t>mac</a:t>
            </a:r>
            <a:r>
              <a:rPr lang="tr-TR" baseline="0" dirty="0"/>
              <a:t> adresini de yazarsak</a:t>
            </a:r>
            <a:r>
              <a:rPr lang="tr-TR" dirty="0"/>
              <a:t> ) direk</a:t>
            </a:r>
            <a:r>
              <a:rPr lang="tr-TR" baseline="0" dirty="0"/>
              <a:t> o cihazı ağdan atabiliriz Bu yöntemin</a:t>
            </a:r>
            <a:r>
              <a:rPr lang="tr-TR" dirty="0"/>
              <a:t> başarı ihtimali daha yüksek.</a:t>
            </a:r>
          </a:p>
        </p:txBody>
      </p:sp>
      <p:sp>
        <p:nvSpPr>
          <p:cNvPr id="6" name="U Dönüş Oku 5"/>
          <p:cNvSpPr/>
          <p:nvPr/>
        </p:nvSpPr>
        <p:spPr>
          <a:xfrm>
            <a:off x="838200" y="1151795"/>
            <a:ext cx="7147560" cy="877824"/>
          </a:xfrm>
          <a:prstGeom prst="uturnArrow">
            <a:avLst>
              <a:gd name="adj1" fmla="val 25000"/>
              <a:gd name="adj2" fmla="val 25000"/>
              <a:gd name="adj3" fmla="val 25000"/>
              <a:gd name="adj4" fmla="val 44271"/>
              <a:gd name="adj5" fmla="val 7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3" name="Metin kutusu 2"/>
          <p:cNvSpPr txBox="1"/>
          <p:nvPr/>
        </p:nvSpPr>
        <p:spPr>
          <a:xfrm>
            <a:off x="6667269" y="2142630"/>
            <a:ext cx="1542473" cy="369332"/>
          </a:xfrm>
          <a:prstGeom prst="rect">
            <a:avLst/>
          </a:prstGeom>
          <a:noFill/>
        </p:spPr>
        <p:txBody>
          <a:bodyPr wrap="square" rtlCol="0">
            <a:spAutoFit/>
          </a:bodyPr>
          <a:lstStyle/>
          <a:p>
            <a:r>
              <a:rPr lang="tr-TR" dirty="0">
                <a:solidFill>
                  <a:schemeClr val="bg1"/>
                </a:solidFill>
              </a:rPr>
              <a:t>Modem </a:t>
            </a:r>
            <a:r>
              <a:rPr lang="tr-TR" dirty="0" err="1">
                <a:solidFill>
                  <a:schemeClr val="bg1"/>
                </a:solidFill>
              </a:rPr>
              <a:t>id</a:t>
            </a:r>
            <a:endParaRPr lang="tr-TR" dirty="0">
              <a:solidFill>
                <a:schemeClr val="bg1"/>
              </a:solidFill>
            </a:endParaRPr>
          </a:p>
        </p:txBody>
      </p:sp>
    </p:spTree>
    <p:extLst>
      <p:ext uri="{BB962C8B-B14F-4D97-AF65-F5344CB8AC3E}">
        <p14:creationId xmlns:p14="http://schemas.microsoft.com/office/powerpoint/2010/main" val="192850626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Kaynak</a:t>
            </a:r>
          </a:p>
        </p:txBody>
      </p:sp>
      <p:sp>
        <p:nvSpPr>
          <p:cNvPr id="3" name="İçerik Yer Tutucusu 2"/>
          <p:cNvSpPr>
            <a:spLocks noGrp="1"/>
          </p:cNvSpPr>
          <p:nvPr>
            <p:ph idx="1"/>
          </p:nvPr>
        </p:nvSpPr>
        <p:spPr/>
        <p:txBody>
          <a:bodyPr/>
          <a:lstStyle/>
          <a:p>
            <a:r>
              <a:rPr lang="tr-TR" dirty="0">
                <a:hlinkClick r:id="rId2"/>
              </a:rPr>
              <a:t>https://bilgem.tubitak.gov.tr/sge-kurumsal/</a:t>
            </a:r>
            <a:endParaRPr lang="tr-TR" dirty="0"/>
          </a:p>
          <a:p>
            <a:endParaRPr lang="tr-TR" dirty="0"/>
          </a:p>
        </p:txBody>
      </p:sp>
    </p:spTree>
    <p:extLst>
      <p:ext uri="{BB962C8B-B14F-4D97-AF65-F5344CB8AC3E}">
        <p14:creationId xmlns:p14="http://schemas.microsoft.com/office/powerpoint/2010/main" val="838205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stretch>
            <a:fillRect/>
          </a:stretch>
        </p:blipFill>
        <p:spPr>
          <a:xfrm>
            <a:off x="1450109" y="0"/>
            <a:ext cx="9026669" cy="6272897"/>
          </a:xfrm>
          <a:prstGeom prst="rect">
            <a:avLst/>
          </a:prstGeom>
        </p:spPr>
      </p:pic>
    </p:spTree>
    <p:extLst>
      <p:ext uri="{BB962C8B-B14F-4D97-AF65-F5344CB8AC3E}">
        <p14:creationId xmlns:p14="http://schemas.microsoft.com/office/powerpoint/2010/main" val="3985796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3"/>
          <a:stretch>
            <a:fillRect/>
          </a:stretch>
        </p:blipFill>
        <p:spPr>
          <a:xfrm>
            <a:off x="1782618" y="161641"/>
            <a:ext cx="8205932" cy="5966686"/>
          </a:xfrm>
          <a:prstGeom prst="rect">
            <a:avLst/>
          </a:prstGeom>
        </p:spPr>
      </p:pic>
    </p:spTree>
    <p:extLst>
      <p:ext uri="{BB962C8B-B14F-4D97-AF65-F5344CB8AC3E}">
        <p14:creationId xmlns:p14="http://schemas.microsoft.com/office/powerpoint/2010/main" val="1591488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3"/>
          <a:stretch>
            <a:fillRect/>
          </a:stretch>
        </p:blipFill>
        <p:spPr>
          <a:xfrm>
            <a:off x="1782618" y="248954"/>
            <a:ext cx="8728507" cy="6253589"/>
          </a:xfrm>
          <a:prstGeom prst="rect">
            <a:avLst/>
          </a:prstGeom>
        </p:spPr>
      </p:pic>
    </p:spTree>
    <p:extLst>
      <p:ext uri="{BB962C8B-B14F-4D97-AF65-F5344CB8AC3E}">
        <p14:creationId xmlns:p14="http://schemas.microsoft.com/office/powerpoint/2010/main" val="3436479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b="1" dirty="0"/>
              <a:t>Bazılarının açıklamaları</a:t>
            </a:r>
          </a:p>
        </p:txBody>
      </p:sp>
      <p:sp>
        <p:nvSpPr>
          <p:cNvPr id="3" name="İçerik Yer Tutucusu 2"/>
          <p:cNvSpPr>
            <a:spLocks noGrp="1"/>
          </p:cNvSpPr>
          <p:nvPr>
            <p:ph idx="1"/>
          </p:nvPr>
        </p:nvSpPr>
        <p:spPr/>
        <p:txBody>
          <a:bodyPr>
            <a:normAutofit lnSpcReduction="10000"/>
          </a:bodyPr>
          <a:lstStyle/>
          <a:p>
            <a:r>
              <a:rPr lang="tr-TR" dirty="0"/>
              <a:t>Cross-Site Scripting (XSS), genellikle web uygulamalarını hedef alan bir saldırı türüdür. Bu saldırıda, saldırganlar, kullanıcının tarayıcısına zararlı bir betik (</a:t>
            </a:r>
            <a:r>
              <a:rPr lang="tr-TR" dirty="0" err="1"/>
              <a:t>script</a:t>
            </a:r>
            <a:r>
              <a:rPr lang="tr-TR" dirty="0"/>
              <a:t>) enjekte ederek, kullanıcının tarayıcısında çalıştırmak üzere tasarlanmış kodları eklemeye çalışırlar.</a:t>
            </a:r>
          </a:p>
          <a:p>
            <a:r>
              <a:rPr lang="tr-TR" dirty="0" err="1"/>
              <a:t>Spear</a:t>
            </a:r>
            <a:r>
              <a:rPr lang="tr-TR" dirty="0"/>
              <a:t> (Mızrak): Kişisel, özelleştirilmiş balık avı</a:t>
            </a:r>
          </a:p>
          <a:p>
            <a:r>
              <a:rPr lang="tr-TR" dirty="0" err="1"/>
              <a:t>Whaling</a:t>
            </a:r>
            <a:r>
              <a:rPr lang="tr-TR" dirty="0"/>
              <a:t>: Şirketlerde ki üst düzey yöneticiler için balık avı</a:t>
            </a:r>
          </a:p>
          <a:p>
            <a:r>
              <a:rPr lang="tr-TR" dirty="0" err="1"/>
              <a:t>DoS</a:t>
            </a:r>
            <a:r>
              <a:rPr lang="tr-TR" dirty="0"/>
              <a:t> (tek kaynaktan): Tek bir makineden veya bağlantıdan yoğun trafik/istek gönderilerek yapılır.</a:t>
            </a:r>
          </a:p>
          <a:p>
            <a:r>
              <a:rPr lang="tr-TR" dirty="0" err="1"/>
              <a:t>DDoS</a:t>
            </a:r>
            <a:r>
              <a:rPr lang="tr-TR" dirty="0"/>
              <a:t> (Dağıtık </a:t>
            </a:r>
            <a:r>
              <a:rPr lang="tr-TR" dirty="0" err="1"/>
              <a:t>DoS</a:t>
            </a:r>
            <a:r>
              <a:rPr lang="tr-TR" dirty="0"/>
              <a:t>): Birden çok (genelde ele geçirilmiş) cihazdan eş zamanlı saldırı. Gerçek dünyada en yaygın ve yıkıcı türdür.</a:t>
            </a:r>
          </a:p>
          <a:p>
            <a:endParaRPr lang="tr-TR" dirty="0"/>
          </a:p>
          <a:p>
            <a:endParaRPr lang="tr-TR" dirty="0"/>
          </a:p>
        </p:txBody>
      </p:sp>
    </p:spTree>
    <p:extLst>
      <p:ext uri="{BB962C8B-B14F-4D97-AF65-F5344CB8AC3E}">
        <p14:creationId xmlns:p14="http://schemas.microsoft.com/office/powerpoint/2010/main" val="17370895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86B4A0E-A446-189C-77C2-7CDF438081EB}"/>
              </a:ext>
            </a:extLst>
          </p:cNvPr>
          <p:cNvSpPr>
            <a:spLocks noGrp="1"/>
          </p:cNvSpPr>
          <p:nvPr>
            <p:ph type="title"/>
          </p:nvPr>
        </p:nvSpPr>
        <p:spPr/>
        <p:txBody>
          <a:bodyPr/>
          <a:lstStyle/>
          <a:p>
            <a:r>
              <a:rPr lang="tr-TR" b="1" dirty="0" err="1"/>
              <a:t>Malware</a:t>
            </a:r>
            <a:r>
              <a:rPr lang="tr-TR" b="1" dirty="0"/>
              <a:t> </a:t>
            </a:r>
            <a:r>
              <a:rPr lang="tr-TR" b="1" dirty="0" err="1"/>
              <a:t>attack</a:t>
            </a:r>
            <a:r>
              <a:rPr lang="tr-TR" b="1" dirty="0"/>
              <a:t> (</a:t>
            </a:r>
            <a:r>
              <a:rPr lang="tr-TR" b="1" dirty="0" err="1"/>
              <a:t>malware</a:t>
            </a:r>
            <a:r>
              <a:rPr lang="tr-TR" b="1" dirty="0"/>
              <a:t> saldırısı) nedir?</a:t>
            </a:r>
            <a:endParaRPr lang="tr-TR" dirty="0"/>
          </a:p>
        </p:txBody>
      </p:sp>
      <p:sp>
        <p:nvSpPr>
          <p:cNvPr id="3" name="İçerik Yer Tutucusu 2">
            <a:extLst>
              <a:ext uri="{FF2B5EF4-FFF2-40B4-BE49-F238E27FC236}">
                <a16:creationId xmlns:a16="http://schemas.microsoft.com/office/drawing/2014/main" id="{31384DBB-4AA5-1867-163F-8AC9DC7DA1E1}"/>
              </a:ext>
            </a:extLst>
          </p:cNvPr>
          <p:cNvSpPr>
            <a:spLocks noGrp="1"/>
          </p:cNvSpPr>
          <p:nvPr>
            <p:ph idx="1"/>
          </p:nvPr>
        </p:nvSpPr>
        <p:spPr/>
        <p:txBody>
          <a:bodyPr>
            <a:normAutofit fontScale="70000" lnSpcReduction="20000"/>
          </a:bodyPr>
          <a:lstStyle/>
          <a:p>
            <a:r>
              <a:rPr lang="tr-TR" b="1" dirty="0" err="1"/>
              <a:t>Malware</a:t>
            </a:r>
            <a:r>
              <a:rPr lang="tr-TR" dirty="0"/>
              <a:t> (</a:t>
            </a:r>
            <a:r>
              <a:rPr lang="tr-TR" dirty="0" err="1"/>
              <a:t>malicious</a:t>
            </a:r>
            <a:r>
              <a:rPr lang="tr-TR" dirty="0"/>
              <a:t> software) kötü amaçlı yazılımların genel adıdır. </a:t>
            </a:r>
            <a:r>
              <a:rPr lang="tr-TR" b="1" dirty="0" err="1"/>
              <a:t>Malware</a:t>
            </a:r>
            <a:r>
              <a:rPr lang="tr-TR" b="1" dirty="0"/>
              <a:t> </a:t>
            </a:r>
            <a:r>
              <a:rPr lang="tr-TR" b="1" dirty="0" err="1"/>
              <a:t>attack</a:t>
            </a:r>
            <a:r>
              <a:rPr lang="tr-TR" dirty="0"/>
              <a:t> ise bu yazılımların sistemlere, ağlara veya kullanıcıların cihazlarına gizlice yerleştirilip zarar vermesi, bilgi çalması veya kontrol sağlanmasıdır.</a:t>
            </a:r>
          </a:p>
          <a:p>
            <a:r>
              <a:rPr lang="tr-TR" b="1" dirty="0"/>
              <a:t>Yaygın </a:t>
            </a:r>
            <a:r>
              <a:rPr lang="tr-TR" b="1" dirty="0" err="1"/>
              <a:t>malware</a:t>
            </a:r>
            <a:r>
              <a:rPr lang="tr-TR" b="1" dirty="0"/>
              <a:t> türleri</a:t>
            </a:r>
          </a:p>
          <a:p>
            <a:r>
              <a:rPr lang="tr-TR" b="1" dirty="0" err="1"/>
              <a:t>Virus</a:t>
            </a:r>
            <a:r>
              <a:rPr lang="tr-TR" b="1" dirty="0"/>
              <a:t>:</a:t>
            </a:r>
            <a:r>
              <a:rPr lang="tr-TR" dirty="0"/>
              <a:t> Dosyalara bulaşır, kendini kopyalar; çalıştırılınca yayılır.</a:t>
            </a:r>
          </a:p>
          <a:p>
            <a:r>
              <a:rPr lang="tr-TR" b="1" dirty="0" err="1"/>
              <a:t>Worm</a:t>
            </a:r>
            <a:r>
              <a:rPr lang="tr-TR" b="1" dirty="0"/>
              <a:t> (solucan):</a:t>
            </a:r>
            <a:r>
              <a:rPr lang="tr-TR" dirty="0"/>
              <a:t> Ağ üzerinden otomatik yayılan, </a:t>
            </a:r>
            <a:r>
              <a:rPr lang="tr-TR" b="1" dirty="0">
                <a:solidFill>
                  <a:srgbClr val="FF0000"/>
                </a:solidFill>
              </a:rPr>
              <a:t>dosya/host bağlamına ihtiyaç duymayan </a:t>
            </a:r>
            <a:r>
              <a:rPr lang="tr-TR" dirty="0"/>
              <a:t>zararlı yazılım.</a:t>
            </a:r>
          </a:p>
          <a:p>
            <a:r>
              <a:rPr lang="tr-TR" b="1" dirty="0"/>
              <a:t>Trojan (Truva atı):</a:t>
            </a:r>
            <a:r>
              <a:rPr lang="tr-TR" dirty="0"/>
              <a:t> Zararsız görünen ama arka planda kötü iş yapan program.</a:t>
            </a:r>
          </a:p>
          <a:p>
            <a:r>
              <a:rPr lang="tr-TR" b="1" dirty="0" err="1"/>
              <a:t>Ransomware</a:t>
            </a:r>
            <a:r>
              <a:rPr lang="tr-TR" b="1" dirty="0"/>
              <a:t>:</a:t>
            </a:r>
            <a:r>
              <a:rPr lang="tr-TR" dirty="0"/>
              <a:t> Dosyaları şifreleyip fidye isteyen yazılım.</a:t>
            </a:r>
          </a:p>
          <a:p>
            <a:r>
              <a:rPr lang="tr-TR" b="1" dirty="0" err="1"/>
              <a:t>Spyware</a:t>
            </a:r>
            <a:r>
              <a:rPr lang="tr-TR" b="1" dirty="0"/>
              <a:t> / </a:t>
            </a:r>
            <a:r>
              <a:rPr lang="tr-TR" b="1" dirty="0" err="1"/>
              <a:t>Keylogger</a:t>
            </a:r>
            <a:r>
              <a:rPr lang="tr-TR" b="1" dirty="0"/>
              <a:t>:</a:t>
            </a:r>
            <a:r>
              <a:rPr lang="tr-TR" dirty="0"/>
              <a:t> Bilgi/klavye girdilerini gizlice toplar.</a:t>
            </a:r>
          </a:p>
          <a:p>
            <a:r>
              <a:rPr lang="tr-TR" b="1" dirty="0" err="1"/>
              <a:t>Adware</a:t>
            </a:r>
            <a:r>
              <a:rPr lang="tr-TR" b="1" dirty="0"/>
              <a:t>:</a:t>
            </a:r>
            <a:r>
              <a:rPr lang="tr-TR" dirty="0"/>
              <a:t> İstenmeyen reklam gösteren yazılım (bazı </a:t>
            </a:r>
            <a:r>
              <a:rPr lang="tr-TR" dirty="0" err="1"/>
              <a:t>adware’ler</a:t>
            </a:r>
            <a:r>
              <a:rPr lang="tr-TR" dirty="0"/>
              <a:t> casus davranabilir).</a:t>
            </a:r>
          </a:p>
          <a:p>
            <a:r>
              <a:rPr lang="tr-TR" b="1" dirty="0" err="1"/>
              <a:t>Rootkit</a:t>
            </a:r>
            <a:r>
              <a:rPr lang="tr-TR" b="1" dirty="0"/>
              <a:t>:</a:t>
            </a:r>
            <a:r>
              <a:rPr lang="tr-TR" dirty="0"/>
              <a:t> İşletim sistemi seviyesinde gizlenip kalıcı yetki sağlayan kötü yazılım.</a:t>
            </a:r>
          </a:p>
          <a:p>
            <a:r>
              <a:rPr lang="tr-TR" b="1" dirty="0" err="1"/>
              <a:t>Botnet</a:t>
            </a:r>
            <a:r>
              <a:rPr lang="tr-TR" b="1" dirty="0"/>
              <a:t> </a:t>
            </a:r>
            <a:r>
              <a:rPr lang="tr-TR" b="1" dirty="0" err="1"/>
              <a:t>malware</a:t>
            </a:r>
            <a:r>
              <a:rPr lang="tr-TR" b="1" dirty="0"/>
              <a:t>:</a:t>
            </a:r>
            <a:r>
              <a:rPr lang="tr-TR" dirty="0"/>
              <a:t> Cihazları ele geçirip uzaktan komut alan botlara dönüştürür (</a:t>
            </a:r>
            <a:r>
              <a:rPr lang="tr-TR" dirty="0" err="1"/>
              <a:t>DDoS</a:t>
            </a:r>
            <a:r>
              <a:rPr lang="tr-TR" dirty="0"/>
              <a:t> gibi amaçlar için).</a:t>
            </a:r>
          </a:p>
          <a:p>
            <a:endParaRPr lang="tr-TR" dirty="0"/>
          </a:p>
        </p:txBody>
      </p:sp>
    </p:spTree>
    <p:extLst>
      <p:ext uri="{BB962C8B-B14F-4D97-AF65-F5344CB8AC3E}">
        <p14:creationId xmlns:p14="http://schemas.microsoft.com/office/powerpoint/2010/main" val="3060315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stretch>
            <a:fillRect/>
          </a:stretch>
        </p:blipFill>
        <p:spPr>
          <a:xfrm>
            <a:off x="1607127" y="164212"/>
            <a:ext cx="8893175" cy="6297489"/>
          </a:xfrm>
          <a:prstGeom prst="rect">
            <a:avLst/>
          </a:prstGeom>
        </p:spPr>
      </p:pic>
    </p:spTree>
    <p:extLst>
      <p:ext uri="{BB962C8B-B14F-4D97-AF65-F5344CB8AC3E}">
        <p14:creationId xmlns:p14="http://schemas.microsoft.com/office/powerpoint/2010/main" val="1665094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stretch>
            <a:fillRect/>
          </a:stretch>
        </p:blipFill>
        <p:spPr>
          <a:xfrm>
            <a:off x="1597891" y="94290"/>
            <a:ext cx="9181378" cy="6466413"/>
          </a:xfrm>
          <a:prstGeom prst="rect">
            <a:avLst/>
          </a:prstGeom>
        </p:spPr>
      </p:pic>
    </p:spTree>
    <p:extLst>
      <p:ext uri="{BB962C8B-B14F-4D97-AF65-F5344CB8AC3E}">
        <p14:creationId xmlns:p14="http://schemas.microsoft.com/office/powerpoint/2010/main" val="218089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stretch>
            <a:fillRect/>
          </a:stretch>
        </p:blipFill>
        <p:spPr>
          <a:xfrm>
            <a:off x="1487054" y="159564"/>
            <a:ext cx="9036194" cy="6276593"/>
          </a:xfrm>
          <a:prstGeom prst="rect">
            <a:avLst/>
          </a:prstGeom>
        </p:spPr>
      </p:pic>
    </p:spTree>
    <p:extLst>
      <p:ext uri="{BB962C8B-B14F-4D97-AF65-F5344CB8AC3E}">
        <p14:creationId xmlns:p14="http://schemas.microsoft.com/office/powerpoint/2010/main" val="1317355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stretch>
            <a:fillRect/>
          </a:stretch>
        </p:blipFill>
        <p:spPr>
          <a:xfrm>
            <a:off x="1828799" y="233070"/>
            <a:ext cx="8781521" cy="6084602"/>
          </a:xfrm>
          <a:prstGeom prst="rect">
            <a:avLst/>
          </a:prstGeom>
        </p:spPr>
      </p:pic>
    </p:spTree>
    <p:extLst>
      <p:ext uri="{BB962C8B-B14F-4D97-AF65-F5344CB8AC3E}">
        <p14:creationId xmlns:p14="http://schemas.microsoft.com/office/powerpoint/2010/main" val="2640509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stretch>
            <a:fillRect/>
          </a:stretch>
        </p:blipFill>
        <p:spPr>
          <a:xfrm>
            <a:off x="988722" y="138014"/>
            <a:ext cx="9836296" cy="6413165"/>
          </a:xfrm>
          <a:prstGeom prst="rect">
            <a:avLst/>
          </a:prstGeom>
        </p:spPr>
      </p:pic>
    </p:spTree>
    <p:extLst>
      <p:ext uri="{BB962C8B-B14F-4D97-AF65-F5344CB8AC3E}">
        <p14:creationId xmlns:p14="http://schemas.microsoft.com/office/powerpoint/2010/main" val="9804428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stretch>
            <a:fillRect/>
          </a:stretch>
        </p:blipFill>
        <p:spPr>
          <a:xfrm>
            <a:off x="1505528" y="278893"/>
            <a:ext cx="8955664" cy="6209651"/>
          </a:xfrm>
          <a:prstGeom prst="rect">
            <a:avLst/>
          </a:prstGeom>
        </p:spPr>
      </p:pic>
    </p:spTree>
    <p:extLst>
      <p:ext uri="{BB962C8B-B14F-4D97-AF65-F5344CB8AC3E}">
        <p14:creationId xmlns:p14="http://schemas.microsoft.com/office/powerpoint/2010/main" val="3183150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stretch>
            <a:fillRect/>
          </a:stretch>
        </p:blipFill>
        <p:spPr>
          <a:xfrm>
            <a:off x="1293091" y="130351"/>
            <a:ext cx="9530483" cy="6725076"/>
          </a:xfrm>
          <a:prstGeom prst="rect">
            <a:avLst/>
          </a:prstGeom>
        </p:spPr>
      </p:pic>
    </p:spTree>
    <p:extLst>
      <p:ext uri="{BB962C8B-B14F-4D97-AF65-F5344CB8AC3E}">
        <p14:creationId xmlns:p14="http://schemas.microsoft.com/office/powerpoint/2010/main" val="9284817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stretch>
            <a:fillRect/>
          </a:stretch>
        </p:blipFill>
        <p:spPr>
          <a:xfrm>
            <a:off x="1348507" y="0"/>
            <a:ext cx="9215005" cy="6456667"/>
          </a:xfrm>
          <a:prstGeom prst="rect">
            <a:avLst/>
          </a:prstGeom>
        </p:spPr>
      </p:pic>
    </p:spTree>
    <p:extLst>
      <p:ext uri="{BB962C8B-B14F-4D97-AF65-F5344CB8AC3E}">
        <p14:creationId xmlns:p14="http://schemas.microsoft.com/office/powerpoint/2010/main" val="3534050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stretch>
            <a:fillRect/>
          </a:stretch>
        </p:blipFill>
        <p:spPr>
          <a:xfrm>
            <a:off x="1708727" y="0"/>
            <a:ext cx="8449541" cy="6161708"/>
          </a:xfrm>
          <a:prstGeom prst="rect">
            <a:avLst/>
          </a:prstGeom>
        </p:spPr>
      </p:pic>
    </p:spTree>
    <p:extLst>
      <p:ext uri="{BB962C8B-B14F-4D97-AF65-F5344CB8AC3E}">
        <p14:creationId xmlns:p14="http://schemas.microsoft.com/office/powerpoint/2010/main" val="22353252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stretch>
            <a:fillRect/>
          </a:stretch>
        </p:blipFill>
        <p:spPr>
          <a:xfrm>
            <a:off x="1939637" y="176604"/>
            <a:ext cx="8641484" cy="6041777"/>
          </a:xfrm>
          <a:prstGeom prst="rect">
            <a:avLst/>
          </a:prstGeom>
        </p:spPr>
      </p:pic>
    </p:spTree>
    <p:extLst>
      <p:ext uri="{BB962C8B-B14F-4D97-AF65-F5344CB8AC3E}">
        <p14:creationId xmlns:p14="http://schemas.microsoft.com/office/powerpoint/2010/main" val="3186972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Açıklama</a:t>
            </a:r>
          </a:p>
        </p:txBody>
      </p:sp>
      <p:sp>
        <p:nvSpPr>
          <p:cNvPr id="3" name="İçerik Yer Tutucusu 2"/>
          <p:cNvSpPr>
            <a:spLocks noGrp="1"/>
          </p:cNvSpPr>
          <p:nvPr>
            <p:ph idx="1"/>
          </p:nvPr>
        </p:nvSpPr>
        <p:spPr/>
        <p:txBody>
          <a:bodyPr>
            <a:normAutofit fontScale="70000" lnSpcReduction="20000"/>
          </a:bodyPr>
          <a:lstStyle/>
          <a:p>
            <a:r>
              <a:rPr lang="tr-TR" b="1" dirty="0"/>
              <a:t>Siyah Kutu (Black Box) Testi:</a:t>
            </a:r>
            <a:endParaRPr lang="tr-TR" dirty="0"/>
          </a:p>
          <a:p>
            <a:pPr lvl="1"/>
            <a:r>
              <a:rPr lang="tr-TR" b="1" dirty="0"/>
              <a:t>Tanım:</a:t>
            </a:r>
            <a:r>
              <a:rPr lang="tr-TR" dirty="0"/>
              <a:t> Saldırganın bilgiye erişimi sınırlıdır. Test ekibi, test edilecek sistemi genellikle sadece dışarıdan gözlemler.</a:t>
            </a:r>
          </a:p>
          <a:p>
            <a:pPr lvl="1"/>
            <a:r>
              <a:rPr lang="tr-TR" b="1" dirty="0"/>
              <a:t>Avantajlar:</a:t>
            </a:r>
            <a:r>
              <a:rPr lang="tr-TR" dirty="0"/>
              <a:t> Gerçek dünya saldırılarına daha yakın bir senaryo oluşturabilir.</a:t>
            </a:r>
          </a:p>
          <a:p>
            <a:pPr lvl="1"/>
            <a:r>
              <a:rPr lang="tr-TR" b="1" dirty="0"/>
              <a:t>Dezavantajlar:</a:t>
            </a:r>
            <a:r>
              <a:rPr lang="tr-TR" dirty="0"/>
              <a:t> İçeriden bir perspektifi içermeyebilir, kuruluşun iç işleyişine dair detaylı bilgiler eksik olabilir.</a:t>
            </a:r>
          </a:p>
          <a:p>
            <a:r>
              <a:rPr lang="tr-TR" b="1" dirty="0"/>
              <a:t>Beyaz Kutu (White Box) Testi:</a:t>
            </a:r>
            <a:endParaRPr lang="tr-TR" dirty="0"/>
          </a:p>
          <a:p>
            <a:pPr lvl="1"/>
            <a:r>
              <a:rPr lang="tr-TR" b="1" dirty="0"/>
              <a:t>Tanım:</a:t>
            </a:r>
            <a:r>
              <a:rPr lang="tr-TR" dirty="0"/>
              <a:t> Test ekibi, test edilen sistemin iç yapısı, altyapısı ve kodu hakkında detaylı bilgiye sahiptir. İçeriden bir perspektifi içerir.</a:t>
            </a:r>
          </a:p>
          <a:p>
            <a:pPr lvl="1"/>
            <a:r>
              <a:rPr lang="tr-TR" b="1" dirty="0"/>
              <a:t>Avantajlar:</a:t>
            </a:r>
            <a:r>
              <a:rPr lang="tr-TR" dirty="0"/>
              <a:t> İç yapının detaylı analizi mümkündür, özel güvenlik önlemleri test edilebilir.</a:t>
            </a:r>
          </a:p>
          <a:p>
            <a:pPr lvl="1"/>
            <a:r>
              <a:rPr lang="tr-TR" b="1" dirty="0"/>
              <a:t>Dezavantajlar:</a:t>
            </a:r>
            <a:r>
              <a:rPr lang="tr-TR" dirty="0"/>
              <a:t> Gerçek bir saldırganın bilgi eksikliğiyle karşılaştırıldığında, gerçek dünya koşullarını tam olarak yansıtmayabilir.</a:t>
            </a:r>
          </a:p>
          <a:p>
            <a:r>
              <a:rPr lang="tr-TR" b="1" dirty="0"/>
              <a:t>Gri Kutu (</a:t>
            </a:r>
            <a:r>
              <a:rPr lang="tr-TR" b="1" dirty="0" err="1"/>
              <a:t>Gray</a:t>
            </a:r>
            <a:r>
              <a:rPr lang="tr-TR" b="1" dirty="0"/>
              <a:t> Box) Testi:</a:t>
            </a:r>
            <a:endParaRPr lang="tr-TR" dirty="0"/>
          </a:p>
          <a:p>
            <a:pPr lvl="1"/>
            <a:r>
              <a:rPr lang="tr-TR" b="1" dirty="0"/>
              <a:t>Tanım:</a:t>
            </a:r>
            <a:r>
              <a:rPr lang="tr-TR" dirty="0"/>
              <a:t> Saldırganın bilgiye kısmen erişimine izin verilir. Test ekibi, hem iç hem de dış perspektifleri değerlendirir.</a:t>
            </a:r>
          </a:p>
          <a:p>
            <a:pPr lvl="1"/>
            <a:r>
              <a:rPr lang="tr-TR" b="1" dirty="0"/>
              <a:t>Avantajlar:</a:t>
            </a:r>
            <a:r>
              <a:rPr lang="tr-TR" dirty="0"/>
              <a:t> Hem iç hem de dış tehditlere karşı savunma stratejilerini değerlendirebilir.</a:t>
            </a:r>
          </a:p>
          <a:p>
            <a:pPr lvl="1"/>
            <a:r>
              <a:rPr lang="tr-TR" b="1" dirty="0"/>
              <a:t>Dezavantajlar:</a:t>
            </a:r>
            <a:r>
              <a:rPr lang="tr-TR" dirty="0"/>
              <a:t> Test ekibi, organizasyonun iç yapısı hakkında tam bilgiye sahip olmayabilir.</a:t>
            </a:r>
          </a:p>
          <a:p>
            <a:endParaRPr lang="tr-TR" dirty="0"/>
          </a:p>
        </p:txBody>
      </p:sp>
    </p:spTree>
    <p:extLst>
      <p:ext uri="{BB962C8B-B14F-4D97-AF65-F5344CB8AC3E}">
        <p14:creationId xmlns:p14="http://schemas.microsoft.com/office/powerpoint/2010/main" val="506943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stretch>
            <a:fillRect/>
          </a:stretch>
        </p:blipFill>
        <p:spPr>
          <a:xfrm>
            <a:off x="1865744" y="225482"/>
            <a:ext cx="8183707" cy="5704407"/>
          </a:xfrm>
          <a:prstGeom prst="rect">
            <a:avLst/>
          </a:prstGeom>
        </p:spPr>
      </p:pic>
    </p:spTree>
    <p:extLst>
      <p:ext uri="{BB962C8B-B14F-4D97-AF65-F5344CB8AC3E}">
        <p14:creationId xmlns:p14="http://schemas.microsoft.com/office/powerpoint/2010/main" val="16870211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3"/>
          <a:stretch>
            <a:fillRect/>
          </a:stretch>
        </p:blipFill>
        <p:spPr>
          <a:xfrm>
            <a:off x="1551709" y="74384"/>
            <a:ext cx="9209664" cy="6449085"/>
          </a:xfrm>
          <a:prstGeom prst="rect">
            <a:avLst/>
          </a:prstGeom>
        </p:spPr>
      </p:pic>
    </p:spTree>
    <p:extLst>
      <p:ext uri="{BB962C8B-B14F-4D97-AF65-F5344CB8AC3E}">
        <p14:creationId xmlns:p14="http://schemas.microsoft.com/office/powerpoint/2010/main" val="9001709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stretch>
            <a:fillRect/>
          </a:stretch>
        </p:blipFill>
        <p:spPr>
          <a:xfrm>
            <a:off x="1394689" y="156251"/>
            <a:ext cx="9207789" cy="6475891"/>
          </a:xfrm>
          <a:prstGeom prst="rect">
            <a:avLst/>
          </a:prstGeom>
        </p:spPr>
      </p:pic>
    </p:spTree>
    <p:extLst>
      <p:ext uri="{BB962C8B-B14F-4D97-AF65-F5344CB8AC3E}">
        <p14:creationId xmlns:p14="http://schemas.microsoft.com/office/powerpoint/2010/main" val="3955055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stretch>
            <a:fillRect/>
          </a:stretch>
        </p:blipFill>
        <p:spPr>
          <a:xfrm>
            <a:off x="1403927" y="147121"/>
            <a:ext cx="9368126" cy="6443024"/>
          </a:xfrm>
          <a:prstGeom prst="rect">
            <a:avLst/>
          </a:prstGeom>
        </p:spPr>
      </p:pic>
    </p:spTree>
    <p:extLst>
      <p:ext uri="{BB962C8B-B14F-4D97-AF65-F5344CB8AC3E}">
        <p14:creationId xmlns:p14="http://schemas.microsoft.com/office/powerpoint/2010/main" val="2046688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stretch>
            <a:fillRect/>
          </a:stretch>
        </p:blipFill>
        <p:spPr>
          <a:xfrm>
            <a:off x="1607125" y="220819"/>
            <a:ext cx="8834005" cy="5974183"/>
          </a:xfrm>
          <a:prstGeom prst="rect">
            <a:avLst/>
          </a:prstGeom>
        </p:spPr>
      </p:pic>
      <p:sp>
        <p:nvSpPr>
          <p:cNvPr id="3" name="Dikdörtgen 2">
            <a:extLst>
              <a:ext uri="{FF2B5EF4-FFF2-40B4-BE49-F238E27FC236}">
                <a16:creationId xmlns:a16="http://schemas.microsoft.com/office/drawing/2014/main" id="{D6ABB19B-C097-40A7-6228-9B54E7D180FE}"/>
              </a:ext>
            </a:extLst>
          </p:cNvPr>
          <p:cNvSpPr/>
          <p:nvPr/>
        </p:nvSpPr>
        <p:spPr>
          <a:xfrm>
            <a:off x="3054699" y="5777802"/>
            <a:ext cx="5717511" cy="8593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tr-TR" sz="2400" b="1" dirty="0"/>
              <a:t>Uygulama</a:t>
            </a:r>
          </a:p>
        </p:txBody>
      </p:sp>
    </p:spTree>
    <p:extLst>
      <p:ext uri="{BB962C8B-B14F-4D97-AF65-F5344CB8AC3E}">
        <p14:creationId xmlns:p14="http://schemas.microsoft.com/office/powerpoint/2010/main" val="15959912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stretch>
            <a:fillRect/>
          </a:stretch>
        </p:blipFill>
        <p:spPr>
          <a:xfrm>
            <a:off x="1016000" y="120269"/>
            <a:ext cx="10194348" cy="6339557"/>
          </a:xfrm>
          <a:prstGeom prst="rect">
            <a:avLst/>
          </a:prstGeom>
        </p:spPr>
      </p:pic>
    </p:spTree>
    <p:extLst>
      <p:ext uri="{BB962C8B-B14F-4D97-AF65-F5344CB8AC3E}">
        <p14:creationId xmlns:p14="http://schemas.microsoft.com/office/powerpoint/2010/main" val="28065711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stretch>
            <a:fillRect/>
          </a:stretch>
        </p:blipFill>
        <p:spPr>
          <a:xfrm>
            <a:off x="1634836" y="150587"/>
            <a:ext cx="9015989" cy="6242420"/>
          </a:xfrm>
          <a:prstGeom prst="rect">
            <a:avLst/>
          </a:prstGeom>
        </p:spPr>
      </p:pic>
    </p:spTree>
    <p:extLst>
      <p:ext uri="{BB962C8B-B14F-4D97-AF65-F5344CB8AC3E}">
        <p14:creationId xmlns:p14="http://schemas.microsoft.com/office/powerpoint/2010/main" val="41862594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stretch>
            <a:fillRect/>
          </a:stretch>
        </p:blipFill>
        <p:spPr>
          <a:xfrm>
            <a:off x="1597890" y="79930"/>
            <a:ext cx="9207211" cy="6542769"/>
          </a:xfrm>
          <a:prstGeom prst="rect">
            <a:avLst/>
          </a:prstGeom>
        </p:spPr>
      </p:pic>
    </p:spTree>
    <p:extLst>
      <p:ext uri="{BB962C8B-B14F-4D97-AF65-F5344CB8AC3E}">
        <p14:creationId xmlns:p14="http://schemas.microsoft.com/office/powerpoint/2010/main" val="2340931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stretch>
            <a:fillRect/>
          </a:stretch>
        </p:blipFill>
        <p:spPr>
          <a:xfrm>
            <a:off x="1459345" y="85529"/>
            <a:ext cx="9424987" cy="6568694"/>
          </a:xfrm>
          <a:prstGeom prst="rect">
            <a:avLst/>
          </a:prstGeom>
        </p:spPr>
      </p:pic>
    </p:spTree>
    <p:extLst>
      <p:ext uri="{BB962C8B-B14F-4D97-AF65-F5344CB8AC3E}">
        <p14:creationId xmlns:p14="http://schemas.microsoft.com/office/powerpoint/2010/main" val="16812285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stretch>
            <a:fillRect/>
          </a:stretch>
        </p:blipFill>
        <p:spPr>
          <a:xfrm>
            <a:off x="1653308" y="184728"/>
            <a:ext cx="8497455" cy="6072606"/>
          </a:xfrm>
          <a:prstGeom prst="rect">
            <a:avLst/>
          </a:prstGeom>
        </p:spPr>
      </p:pic>
    </p:spTree>
    <p:extLst>
      <p:ext uri="{BB962C8B-B14F-4D97-AF65-F5344CB8AC3E}">
        <p14:creationId xmlns:p14="http://schemas.microsoft.com/office/powerpoint/2010/main" val="29403061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A612B6C-4E26-E6FA-93A0-B417A6528E6A}"/>
              </a:ext>
            </a:extLst>
          </p:cNvPr>
          <p:cNvSpPr>
            <a:spLocks noGrp="1"/>
          </p:cNvSpPr>
          <p:nvPr>
            <p:ph type="title"/>
          </p:nvPr>
        </p:nvSpPr>
        <p:spPr/>
        <p:txBody>
          <a:bodyPr/>
          <a:lstStyle/>
          <a:p>
            <a:r>
              <a:rPr lang="tr-TR" b="1" dirty="0"/>
              <a:t>🔹 1. Bilgi Toplama (Information </a:t>
            </a:r>
            <a:r>
              <a:rPr lang="tr-TR" b="1" dirty="0" err="1"/>
              <a:t>Gathering</a:t>
            </a:r>
            <a:r>
              <a:rPr lang="tr-TR" b="1" dirty="0"/>
              <a:t>)</a:t>
            </a:r>
            <a:endParaRPr lang="tr-TR" dirty="0"/>
          </a:p>
        </p:txBody>
      </p:sp>
      <p:sp>
        <p:nvSpPr>
          <p:cNvPr id="3" name="İçerik Yer Tutucusu 2">
            <a:extLst>
              <a:ext uri="{FF2B5EF4-FFF2-40B4-BE49-F238E27FC236}">
                <a16:creationId xmlns:a16="http://schemas.microsoft.com/office/drawing/2014/main" id="{737FBFC8-E281-D92C-9BF3-1E6C898F40B7}"/>
              </a:ext>
            </a:extLst>
          </p:cNvPr>
          <p:cNvSpPr>
            <a:spLocks noGrp="1"/>
          </p:cNvSpPr>
          <p:nvPr>
            <p:ph idx="1"/>
          </p:nvPr>
        </p:nvSpPr>
        <p:spPr/>
        <p:txBody>
          <a:bodyPr/>
          <a:lstStyle/>
          <a:p>
            <a:r>
              <a:rPr lang="tr-TR" dirty="0"/>
              <a:t>Amaç: Hedef hakkında mümkün olduğunca fazla veri toplamak.</a:t>
            </a:r>
            <a:br>
              <a:rPr lang="tr-TR" dirty="0"/>
            </a:br>
            <a:r>
              <a:rPr lang="tr-TR" dirty="0"/>
              <a:t>Bu aşama </a:t>
            </a:r>
            <a:r>
              <a:rPr lang="tr-TR" b="1" dirty="0"/>
              <a:t>istihbarat toplama (</a:t>
            </a:r>
            <a:r>
              <a:rPr lang="tr-TR" b="1" dirty="0" err="1"/>
              <a:t>reconnaissance</a:t>
            </a:r>
            <a:r>
              <a:rPr lang="tr-TR" b="1" dirty="0"/>
              <a:t>)</a:t>
            </a:r>
            <a:r>
              <a:rPr lang="tr-TR" dirty="0"/>
              <a:t> evresidir.</a:t>
            </a:r>
          </a:p>
          <a:p>
            <a:r>
              <a:rPr lang="tr-TR" dirty="0"/>
              <a:t>Hedef IP adresleri, alan adları, açık servisler, çalışan yazılımlar, sürümler, e-posta adresleri, sosyal medya bilgileri vs. toplanır.</a:t>
            </a:r>
          </a:p>
          <a:p>
            <a:r>
              <a:rPr lang="tr-TR" dirty="0"/>
              <a:t>Kullanılan araçlar: </a:t>
            </a:r>
            <a:r>
              <a:rPr lang="tr-TR" dirty="0" err="1"/>
              <a:t>whois</a:t>
            </a:r>
            <a:r>
              <a:rPr lang="tr-TR" dirty="0"/>
              <a:t>, </a:t>
            </a:r>
            <a:r>
              <a:rPr lang="tr-TR" dirty="0" err="1"/>
              <a:t>nslookup</a:t>
            </a:r>
            <a:r>
              <a:rPr lang="tr-TR" dirty="0"/>
              <a:t>, </a:t>
            </a:r>
            <a:r>
              <a:rPr lang="tr-TR" dirty="0" err="1"/>
              <a:t>theHarvester</a:t>
            </a:r>
            <a:r>
              <a:rPr lang="tr-TR" dirty="0"/>
              <a:t>, </a:t>
            </a:r>
            <a:r>
              <a:rPr lang="tr-TR" dirty="0" err="1"/>
              <a:t>shodan</a:t>
            </a:r>
            <a:r>
              <a:rPr lang="tr-TR" dirty="0"/>
              <a:t>, Google </a:t>
            </a:r>
            <a:r>
              <a:rPr lang="tr-TR" dirty="0" err="1"/>
              <a:t>dork</a:t>
            </a:r>
            <a:r>
              <a:rPr lang="tr-TR" dirty="0"/>
              <a:t>, </a:t>
            </a:r>
            <a:r>
              <a:rPr lang="tr-TR" dirty="0" err="1"/>
              <a:t>Maltego</a:t>
            </a:r>
            <a:r>
              <a:rPr lang="tr-TR" dirty="0"/>
              <a:t> vb.</a:t>
            </a:r>
          </a:p>
          <a:p>
            <a:endParaRPr lang="tr-TR" dirty="0"/>
          </a:p>
        </p:txBody>
      </p:sp>
    </p:spTree>
    <p:extLst>
      <p:ext uri="{BB962C8B-B14F-4D97-AF65-F5344CB8AC3E}">
        <p14:creationId xmlns:p14="http://schemas.microsoft.com/office/powerpoint/2010/main" val="29970486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274FDBA-6398-298E-CA1B-B8433ADDA740}"/>
              </a:ext>
            </a:extLst>
          </p:cNvPr>
          <p:cNvSpPr>
            <a:spLocks noGrp="1"/>
          </p:cNvSpPr>
          <p:nvPr>
            <p:ph type="title"/>
          </p:nvPr>
        </p:nvSpPr>
        <p:spPr/>
        <p:txBody>
          <a:bodyPr/>
          <a:lstStyle/>
          <a:p>
            <a:r>
              <a:rPr lang="tr-TR" b="1" dirty="0"/>
              <a:t>2. Ağ Topolojisi Çıkarma (Network </a:t>
            </a:r>
            <a:r>
              <a:rPr lang="tr-TR" b="1" dirty="0" err="1"/>
              <a:t>Mapping</a:t>
            </a:r>
            <a:r>
              <a:rPr lang="tr-TR" b="1" dirty="0"/>
              <a:t>)</a:t>
            </a:r>
            <a:endParaRPr lang="tr-TR" dirty="0"/>
          </a:p>
        </p:txBody>
      </p:sp>
      <p:sp>
        <p:nvSpPr>
          <p:cNvPr id="3" name="İçerik Yer Tutucusu 2">
            <a:extLst>
              <a:ext uri="{FF2B5EF4-FFF2-40B4-BE49-F238E27FC236}">
                <a16:creationId xmlns:a16="http://schemas.microsoft.com/office/drawing/2014/main" id="{1697A480-75D1-D32E-27C8-D8F3255478AA}"/>
              </a:ext>
            </a:extLst>
          </p:cNvPr>
          <p:cNvSpPr>
            <a:spLocks noGrp="1"/>
          </p:cNvSpPr>
          <p:nvPr>
            <p:ph idx="1"/>
          </p:nvPr>
        </p:nvSpPr>
        <p:spPr/>
        <p:txBody>
          <a:bodyPr/>
          <a:lstStyle/>
          <a:p>
            <a:r>
              <a:rPr lang="tr-TR" dirty="0"/>
              <a:t>Amaç: Hedefin ağ yapısını, alt ağlarını ve cihazlarını anlamak.</a:t>
            </a:r>
          </a:p>
          <a:p>
            <a:r>
              <a:rPr lang="tr-TR" dirty="0" err="1"/>
              <a:t>Router</a:t>
            </a:r>
            <a:r>
              <a:rPr lang="tr-TR" dirty="0"/>
              <a:t>, </a:t>
            </a:r>
            <a:r>
              <a:rPr lang="tr-TR" dirty="0" err="1"/>
              <a:t>switch</a:t>
            </a:r>
            <a:r>
              <a:rPr lang="tr-TR" dirty="0"/>
              <a:t>, güvenlik duvarı, sunucu, istemci gibi cihazların konumu ve bağlantısı çıkarılır.</a:t>
            </a:r>
          </a:p>
          <a:p>
            <a:r>
              <a:rPr lang="tr-TR" dirty="0"/>
              <a:t>Hangi portların açık, hangi servislerin aktif olduğu belirlenir.</a:t>
            </a:r>
          </a:p>
          <a:p>
            <a:r>
              <a:rPr lang="tr-TR" dirty="0"/>
              <a:t>Araçlar: </a:t>
            </a:r>
            <a:r>
              <a:rPr lang="tr-TR" dirty="0" err="1"/>
              <a:t>nmap</a:t>
            </a:r>
            <a:r>
              <a:rPr lang="tr-TR" dirty="0"/>
              <a:t>, </a:t>
            </a:r>
            <a:r>
              <a:rPr lang="tr-TR" dirty="0" err="1"/>
              <a:t>netdiscover</a:t>
            </a:r>
            <a:r>
              <a:rPr lang="tr-TR" dirty="0"/>
              <a:t>, </a:t>
            </a:r>
            <a:r>
              <a:rPr lang="tr-TR" dirty="0" err="1"/>
              <a:t>zenmap</a:t>
            </a:r>
            <a:r>
              <a:rPr lang="tr-TR" dirty="0"/>
              <a:t>, </a:t>
            </a:r>
            <a:r>
              <a:rPr lang="tr-TR" dirty="0" err="1"/>
              <a:t>masscan</a:t>
            </a:r>
            <a:r>
              <a:rPr lang="tr-TR" dirty="0"/>
              <a:t>.</a:t>
            </a:r>
          </a:p>
          <a:p>
            <a:endParaRPr lang="tr-TR" dirty="0"/>
          </a:p>
        </p:txBody>
      </p:sp>
    </p:spTree>
    <p:extLst>
      <p:ext uri="{BB962C8B-B14F-4D97-AF65-F5344CB8AC3E}">
        <p14:creationId xmlns:p14="http://schemas.microsoft.com/office/powerpoint/2010/main" val="40007451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6D984B9-E5B4-D66F-1F9E-6CC51A6B9FAD}"/>
              </a:ext>
            </a:extLst>
          </p:cNvPr>
          <p:cNvSpPr>
            <a:spLocks noGrp="1"/>
          </p:cNvSpPr>
          <p:nvPr>
            <p:ph type="title"/>
          </p:nvPr>
        </p:nvSpPr>
        <p:spPr/>
        <p:txBody>
          <a:bodyPr/>
          <a:lstStyle/>
          <a:p>
            <a:r>
              <a:rPr lang="tr-TR" b="1" dirty="0"/>
              <a:t>🔹 3. Zafiyet Tarama (</a:t>
            </a:r>
            <a:r>
              <a:rPr lang="tr-TR" b="1" dirty="0" err="1"/>
              <a:t>Vulnerability</a:t>
            </a:r>
            <a:r>
              <a:rPr lang="tr-TR" b="1" dirty="0"/>
              <a:t> </a:t>
            </a:r>
            <a:r>
              <a:rPr lang="tr-TR" b="1" dirty="0" err="1"/>
              <a:t>Scanning</a:t>
            </a:r>
            <a:r>
              <a:rPr lang="tr-TR" b="1" dirty="0"/>
              <a:t>)</a:t>
            </a:r>
            <a:endParaRPr lang="tr-TR" dirty="0"/>
          </a:p>
        </p:txBody>
      </p:sp>
      <p:sp>
        <p:nvSpPr>
          <p:cNvPr id="3" name="İçerik Yer Tutucusu 2">
            <a:extLst>
              <a:ext uri="{FF2B5EF4-FFF2-40B4-BE49-F238E27FC236}">
                <a16:creationId xmlns:a16="http://schemas.microsoft.com/office/drawing/2014/main" id="{B5DC749F-0AD9-7120-0682-6F2CDFB44278}"/>
              </a:ext>
            </a:extLst>
          </p:cNvPr>
          <p:cNvSpPr>
            <a:spLocks noGrp="1"/>
          </p:cNvSpPr>
          <p:nvPr>
            <p:ph idx="1"/>
          </p:nvPr>
        </p:nvSpPr>
        <p:spPr/>
        <p:txBody>
          <a:bodyPr/>
          <a:lstStyle/>
          <a:p>
            <a:r>
              <a:rPr lang="tr-TR" dirty="0"/>
              <a:t>Amaç: Sistemlerde bilinen güvenlik açıklarını tespit etmek.</a:t>
            </a:r>
          </a:p>
          <a:p>
            <a:r>
              <a:rPr lang="tr-TR" dirty="0"/>
              <a:t>Yazılım sürümlerindeki açıklara (ör. Apache 2.4.49 RCE) bakılır.</a:t>
            </a:r>
          </a:p>
          <a:p>
            <a:r>
              <a:rPr lang="tr-TR" dirty="0"/>
              <a:t>Manuel test + otomatik araçlar birlikte kullanılır.</a:t>
            </a:r>
          </a:p>
          <a:p>
            <a:r>
              <a:rPr lang="tr-TR" dirty="0"/>
              <a:t>Araçlar: </a:t>
            </a:r>
            <a:r>
              <a:rPr lang="tr-TR" dirty="0" err="1"/>
              <a:t>Nessus</a:t>
            </a:r>
            <a:r>
              <a:rPr lang="tr-TR" dirty="0"/>
              <a:t>, </a:t>
            </a:r>
            <a:r>
              <a:rPr lang="tr-TR" dirty="0" err="1"/>
              <a:t>OpenVAS</a:t>
            </a:r>
            <a:r>
              <a:rPr lang="tr-TR" dirty="0"/>
              <a:t>, </a:t>
            </a:r>
            <a:r>
              <a:rPr lang="tr-TR" dirty="0" err="1"/>
              <a:t>Nikto</a:t>
            </a:r>
            <a:r>
              <a:rPr lang="tr-TR" dirty="0"/>
              <a:t>, </a:t>
            </a:r>
            <a:r>
              <a:rPr lang="tr-TR" dirty="0" err="1"/>
              <a:t>Burp</a:t>
            </a:r>
            <a:r>
              <a:rPr lang="tr-TR" dirty="0"/>
              <a:t> Suite, </a:t>
            </a:r>
            <a:r>
              <a:rPr lang="tr-TR" dirty="0" err="1"/>
              <a:t>Metasploit</a:t>
            </a:r>
            <a:r>
              <a:rPr lang="tr-TR" dirty="0"/>
              <a:t>.</a:t>
            </a:r>
          </a:p>
          <a:p>
            <a:endParaRPr lang="tr-TR" dirty="0"/>
          </a:p>
        </p:txBody>
      </p:sp>
    </p:spTree>
    <p:extLst>
      <p:ext uri="{BB962C8B-B14F-4D97-AF65-F5344CB8AC3E}">
        <p14:creationId xmlns:p14="http://schemas.microsoft.com/office/powerpoint/2010/main" val="12267528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BE57D34-67FA-C507-83CE-24D40F45C199}"/>
              </a:ext>
            </a:extLst>
          </p:cNvPr>
          <p:cNvSpPr>
            <a:spLocks noGrp="1"/>
          </p:cNvSpPr>
          <p:nvPr>
            <p:ph type="title"/>
          </p:nvPr>
        </p:nvSpPr>
        <p:spPr/>
        <p:txBody>
          <a:bodyPr/>
          <a:lstStyle/>
          <a:p>
            <a:r>
              <a:rPr lang="tr-TR" b="1" dirty="0"/>
              <a:t>🔹 4. Sistemde Hak Elde Etme (</a:t>
            </a:r>
            <a:r>
              <a:rPr lang="tr-TR" b="1" dirty="0" err="1"/>
              <a:t>Exploitation</a:t>
            </a:r>
            <a:r>
              <a:rPr lang="tr-TR" b="1" dirty="0"/>
              <a:t>)</a:t>
            </a:r>
            <a:endParaRPr lang="tr-TR" dirty="0"/>
          </a:p>
        </p:txBody>
      </p:sp>
      <p:sp>
        <p:nvSpPr>
          <p:cNvPr id="3" name="İçerik Yer Tutucusu 2">
            <a:extLst>
              <a:ext uri="{FF2B5EF4-FFF2-40B4-BE49-F238E27FC236}">
                <a16:creationId xmlns:a16="http://schemas.microsoft.com/office/drawing/2014/main" id="{CC0409B9-00A7-542E-A4BF-24911641637A}"/>
              </a:ext>
            </a:extLst>
          </p:cNvPr>
          <p:cNvSpPr>
            <a:spLocks noGrp="1"/>
          </p:cNvSpPr>
          <p:nvPr>
            <p:ph idx="1"/>
          </p:nvPr>
        </p:nvSpPr>
        <p:spPr/>
        <p:txBody>
          <a:bodyPr/>
          <a:lstStyle/>
          <a:p>
            <a:r>
              <a:rPr lang="tr-TR" dirty="0"/>
              <a:t>Amaç: Bulunan açıklardan faydalanarak sisteme giriş yapmak (örneğin kullanıcı veya yönetici yetkisi almak).</a:t>
            </a:r>
          </a:p>
          <a:p>
            <a:r>
              <a:rPr lang="tr-TR" dirty="0"/>
              <a:t>RCE, SQL </a:t>
            </a:r>
            <a:r>
              <a:rPr lang="tr-TR" dirty="0" err="1"/>
              <a:t>Injection</a:t>
            </a:r>
            <a:r>
              <a:rPr lang="tr-TR" dirty="0"/>
              <a:t>, zayıf parola, LFI/RFI gibi açıklar kullanılır.</a:t>
            </a:r>
          </a:p>
          <a:p>
            <a:r>
              <a:rPr lang="tr-TR" dirty="0"/>
              <a:t>Başarı: “sistemde oturum açabilmek” veya “</a:t>
            </a:r>
            <a:r>
              <a:rPr lang="tr-TR" dirty="0" err="1"/>
              <a:t>shell</a:t>
            </a:r>
            <a:r>
              <a:rPr lang="tr-TR" dirty="0"/>
              <a:t> almak”.</a:t>
            </a:r>
          </a:p>
          <a:p>
            <a:r>
              <a:rPr lang="tr-TR" dirty="0"/>
              <a:t>Araçlar: </a:t>
            </a:r>
            <a:r>
              <a:rPr lang="tr-TR" dirty="0" err="1"/>
              <a:t>Metasploit</a:t>
            </a:r>
            <a:r>
              <a:rPr lang="tr-TR" dirty="0"/>
              <a:t>, </a:t>
            </a:r>
            <a:r>
              <a:rPr lang="tr-TR" dirty="0" err="1"/>
              <a:t>Hydra</a:t>
            </a:r>
            <a:r>
              <a:rPr lang="tr-TR" dirty="0"/>
              <a:t>, </a:t>
            </a:r>
            <a:r>
              <a:rPr lang="tr-TR" dirty="0" err="1"/>
              <a:t>SQLmap</a:t>
            </a:r>
            <a:r>
              <a:rPr lang="tr-TR" dirty="0"/>
              <a:t>.</a:t>
            </a:r>
          </a:p>
          <a:p>
            <a:endParaRPr lang="tr-TR" dirty="0"/>
          </a:p>
        </p:txBody>
      </p:sp>
    </p:spTree>
    <p:extLst>
      <p:ext uri="{BB962C8B-B14F-4D97-AF65-F5344CB8AC3E}">
        <p14:creationId xmlns:p14="http://schemas.microsoft.com/office/powerpoint/2010/main" val="8046637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E0D2DA9-3B18-73B0-F9AF-4107A6825449}"/>
              </a:ext>
            </a:extLst>
          </p:cNvPr>
          <p:cNvSpPr>
            <a:spLocks noGrp="1"/>
          </p:cNvSpPr>
          <p:nvPr>
            <p:ph type="title"/>
          </p:nvPr>
        </p:nvSpPr>
        <p:spPr/>
        <p:txBody>
          <a:bodyPr/>
          <a:lstStyle/>
          <a:p>
            <a:r>
              <a:rPr lang="tr-TR" b="1" dirty="0"/>
              <a:t>🔹 5. Hak Yükseltme (</a:t>
            </a:r>
            <a:r>
              <a:rPr lang="tr-TR" b="1" dirty="0" err="1"/>
              <a:t>Privilege</a:t>
            </a:r>
            <a:r>
              <a:rPr lang="tr-TR" b="1" dirty="0"/>
              <a:t> </a:t>
            </a:r>
            <a:r>
              <a:rPr lang="tr-TR" b="1" dirty="0" err="1"/>
              <a:t>Escalation</a:t>
            </a:r>
            <a:r>
              <a:rPr lang="tr-TR" b="1" dirty="0"/>
              <a:t>)</a:t>
            </a:r>
            <a:endParaRPr lang="tr-TR" dirty="0"/>
          </a:p>
        </p:txBody>
      </p:sp>
      <p:sp>
        <p:nvSpPr>
          <p:cNvPr id="3" name="İçerik Yer Tutucusu 2">
            <a:extLst>
              <a:ext uri="{FF2B5EF4-FFF2-40B4-BE49-F238E27FC236}">
                <a16:creationId xmlns:a16="http://schemas.microsoft.com/office/drawing/2014/main" id="{E253B74B-DA65-794A-EFB9-19E263DD44EF}"/>
              </a:ext>
            </a:extLst>
          </p:cNvPr>
          <p:cNvSpPr>
            <a:spLocks noGrp="1"/>
          </p:cNvSpPr>
          <p:nvPr>
            <p:ph idx="1"/>
          </p:nvPr>
        </p:nvSpPr>
        <p:spPr/>
        <p:txBody>
          <a:bodyPr/>
          <a:lstStyle/>
          <a:p>
            <a:r>
              <a:rPr lang="tr-TR" dirty="0"/>
              <a:t>Amaç: Sistemdeki sınırlı yetkili hesaptan </a:t>
            </a:r>
            <a:r>
              <a:rPr lang="tr-TR" b="1" dirty="0"/>
              <a:t>admin/</a:t>
            </a:r>
            <a:r>
              <a:rPr lang="tr-TR" b="1" dirty="0" err="1"/>
              <a:t>root</a:t>
            </a:r>
            <a:r>
              <a:rPr lang="tr-TR" dirty="0"/>
              <a:t> seviyesine yükselmek.</a:t>
            </a:r>
          </a:p>
          <a:p>
            <a:r>
              <a:rPr lang="tr-TR" dirty="0"/>
              <a:t>Sistem yanlış yapılandırmaları, zayıf servis izinleri, </a:t>
            </a:r>
            <a:r>
              <a:rPr lang="tr-TR" dirty="0" err="1"/>
              <a:t>kernel</a:t>
            </a:r>
            <a:r>
              <a:rPr lang="tr-TR" dirty="0"/>
              <a:t> </a:t>
            </a:r>
            <a:r>
              <a:rPr lang="tr-TR" dirty="0" err="1"/>
              <a:t>exploitleri</a:t>
            </a:r>
            <a:r>
              <a:rPr lang="tr-TR" dirty="0"/>
              <a:t> kullanılır.</a:t>
            </a:r>
          </a:p>
          <a:p>
            <a:r>
              <a:rPr lang="tr-TR" dirty="0"/>
              <a:t>Örnek: </a:t>
            </a:r>
            <a:r>
              <a:rPr lang="tr-TR" dirty="0" err="1"/>
              <a:t>sudo</a:t>
            </a:r>
            <a:r>
              <a:rPr lang="tr-TR" dirty="0"/>
              <a:t> -l hatalı yetkiler, zayıf </a:t>
            </a:r>
            <a:r>
              <a:rPr lang="tr-TR" dirty="0" err="1"/>
              <a:t>cron</a:t>
            </a:r>
            <a:r>
              <a:rPr lang="tr-TR" dirty="0"/>
              <a:t> </a:t>
            </a:r>
            <a:r>
              <a:rPr lang="tr-TR" dirty="0" err="1"/>
              <a:t>job</a:t>
            </a:r>
            <a:r>
              <a:rPr lang="tr-TR" dirty="0"/>
              <a:t>, SUID bitli dosyalar.</a:t>
            </a:r>
          </a:p>
          <a:p>
            <a:endParaRPr lang="tr-TR" dirty="0"/>
          </a:p>
        </p:txBody>
      </p:sp>
    </p:spTree>
    <p:extLst>
      <p:ext uri="{BB962C8B-B14F-4D97-AF65-F5344CB8AC3E}">
        <p14:creationId xmlns:p14="http://schemas.microsoft.com/office/powerpoint/2010/main" val="1447789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stretch>
            <a:fillRect/>
          </a:stretch>
        </p:blipFill>
        <p:spPr>
          <a:xfrm>
            <a:off x="994352" y="107573"/>
            <a:ext cx="9165648" cy="6479973"/>
          </a:xfrm>
          <a:prstGeom prst="rect">
            <a:avLst/>
          </a:prstGeom>
        </p:spPr>
      </p:pic>
    </p:spTree>
    <p:extLst>
      <p:ext uri="{BB962C8B-B14F-4D97-AF65-F5344CB8AC3E}">
        <p14:creationId xmlns:p14="http://schemas.microsoft.com/office/powerpoint/2010/main" val="5811389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202BC67-8AB0-2C7E-EA10-86B2AD898E3F}"/>
              </a:ext>
            </a:extLst>
          </p:cNvPr>
          <p:cNvSpPr>
            <a:spLocks noGrp="1"/>
          </p:cNvSpPr>
          <p:nvPr>
            <p:ph type="title"/>
          </p:nvPr>
        </p:nvSpPr>
        <p:spPr/>
        <p:txBody>
          <a:bodyPr>
            <a:normAutofit/>
          </a:bodyPr>
          <a:lstStyle/>
          <a:p>
            <a:r>
              <a:rPr lang="tr-TR" b="1" dirty="0"/>
              <a:t>🔹 </a:t>
            </a:r>
            <a:r>
              <a:rPr lang="tr-TR" sz="4000" b="1" dirty="0"/>
              <a:t>6. Başka Sistemlere Sızma (</a:t>
            </a:r>
            <a:r>
              <a:rPr lang="tr-TR" sz="4000" b="1" dirty="0" err="1"/>
              <a:t>LateralMovement</a:t>
            </a:r>
            <a:r>
              <a:rPr lang="tr-TR" sz="4000" b="1" dirty="0"/>
              <a:t>)</a:t>
            </a:r>
            <a:endParaRPr lang="tr-TR" sz="4000" dirty="0"/>
          </a:p>
        </p:txBody>
      </p:sp>
      <p:sp>
        <p:nvSpPr>
          <p:cNvPr id="3" name="İçerik Yer Tutucusu 2">
            <a:extLst>
              <a:ext uri="{FF2B5EF4-FFF2-40B4-BE49-F238E27FC236}">
                <a16:creationId xmlns:a16="http://schemas.microsoft.com/office/drawing/2014/main" id="{508822FD-62AD-AFED-EA8E-AFAEBEC67076}"/>
              </a:ext>
            </a:extLst>
          </p:cNvPr>
          <p:cNvSpPr>
            <a:spLocks noGrp="1"/>
          </p:cNvSpPr>
          <p:nvPr>
            <p:ph idx="1"/>
          </p:nvPr>
        </p:nvSpPr>
        <p:spPr/>
        <p:txBody>
          <a:bodyPr/>
          <a:lstStyle/>
          <a:p>
            <a:r>
              <a:rPr lang="tr-TR" dirty="0"/>
              <a:t>Amaç: Ele geçirilen sistem üzerinden </a:t>
            </a:r>
            <a:r>
              <a:rPr lang="tr-TR" b="1" dirty="0"/>
              <a:t>diğer sistemlere</a:t>
            </a:r>
            <a:r>
              <a:rPr lang="tr-TR" dirty="0"/>
              <a:t> geçmek.</a:t>
            </a:r>
          </a:p>
          <a:p>
            <a:r>
              <a:rPr lang="tr-TR" dirty="0"/>
              <a:t>Domain içinde diğer makinelerin erişimi, paylaşımlar, RDP, SMB, SSH kullanılır.</a:t>
            </a:r>
          </a:p>
          <a:p>
            <a:r>
              <a:rPr lang="tr-TR" dirty="0"/>
              <a:t>Kurumsal ağlarda zincirleme etkiyle tüm sistem ele geçirilebilir.</a:t>
            </a:r>
          </a:p>
          <a:p>
            <a:endParaRPr lang="tr-TR" dirty="0"/>
          </a:p>
        </p:txBody>
      </p:sp>
    </p:spTree>
    <p:extLst>
      <p:ext uri="{BB962C8B-B14F-4D97-AF65-F5344CB8AC3E}">
        <p14:creationId xmlns:p14="http://schemas.microsoft.com/office/powerpoint/2010/main" val="7585659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09D4212-EAAD-1DB3-48AB-2AC87CECAA42}"/>
              </a:ext>
            </a:extLst>
          </p:cNvPr>
          <p:cNvSpPr>
            <a:spLocks noGrp="1"/>
          </p:cNvSpPr>
          <p:nvPr>
            <p:ph type="title"/>
          </p:nvPr>
        </p:nvSpPr>
        <p:spPr/>
        <p:txBody>
          <a:bodyPr/>
          <a:lstStyle/>
          <a:p>
            <a:r>
              <a:rPr lang="tr-TR" b="1" dirty="0"/>
              <a:t>🔹 7. Sistemde Kalıcı Olma (</a:t>
            </a:r>
            <a:r>
              <a:rPr lang="tr-TR" b="1" dirty="0" err="1"/>
              <a:t>Persistence</a:t>
            </a:r>
            <a:r>
              <a:rPr lang="tr-TR" b="1" dirty="0"/>
              <a:t>)</a:t>
            </a:r>
            <a:endParaRPr lang="tr-TR" dirty="0"/>
          </a:p>
        </p:txBody>
      </p:sp>
      <p:sp>
        <p:nvSpPr>
          <p:cNvPr id="3" name="İçerik Yer Tutucusu 2">
            <a:extLst>
              <a:ext uri="{FF2B5EF4-FFF2-40B4-BE49-F238E27FC236}">
                <a16:creationId xmlns:a16="http://schemas.microsoft.com/office/drawing/2014/main" id="{C15E6E36-616C-26A7-9AF8-59CBF0648D12}"/>
              </a:ext>
            </a:extLst>
          </p:cNvPr>
          <p:cNvSpPr>
            <a:spLocks noGrp="1"/>
          </p:cNvSpPr>
          <p:nvPr>
            <p:ph idx="1"/>
          </p:nvPr>
        </p:nvSpPr>
        <p:spPr/>
        <p:txBody>
          <a:bodyPr/>
          <a:lstStyle/>
          <a:p>
            <a:r>
              <a:rPr lang="tr-TR" dirty="0"/>
              <a:t>Amaç: Sistem kapansa bile erişimi sürdürmek.</a:t>
            </a:r>
          </a:p>
          <a:p>
            <a:r>
              <a:rPr lang="tr-TR" dirty="0"/>
              <a:t>Yeni kullanıcı oluşturma, servis ekleme, </a:t>
            </a:r>
            <a:r>
              <a:rPr lang="tr-TR" dirty="0" err="1"/>
              <a:t>registry</a:t>
            </a:r>
            <a:r>
              <a:rPr lang="tr-TR" dirty="0"/>
              <a:t> </a:t>
            </a:r>
            <a:r>
              <a:rPr lang="tr-TR" dirty="0" err="1"/>
              <a:t>entry</a:t>
            </a:r>
            <a:r>
              <a:rPr lang="tr-TR" dirty="0"/>
              <a:t>, </a:t>
            </a:r>
            <a:r>
              <a:rPr lang="tr-TR" dirty="0" err="1"/>
              <a:t>cron</a:t>
            </a:r>
            <a:r>
              <a:rPr lang="tr-TR" dirty="0"/>
              <a:t> </a:t>
            </a:r>
            <a:r>
              <a:rPr lang="tr-TR" dirty="0" err="1"/>
              <a:t>job</a:t>
            </a:r>
            <a:r>
              <a:rPr lang="tr-TR" dirty="0"/>
              <a:t>, </a:t>
            </a:r>
            <a:r>
              <a:rPr lang="tr-TR" dirty="0" err="1"/>
              <a:t>backdoor</a:t>
            </a:r>
            <a:r>
              <a:rPr lang="tr-TR" dirty="0"/>
              <a:t> bırakma.</a:t>
            </a:r>
          </a:p>
          <a:p>
            <a:r>
              <a:rPr lang="tr-TR" dirty="0"/>
              <a:t>Bu adım </a:t>
            </a:r>
            <a:r>
              <a:rPr lang="tr-TR" b="1" dirty="0"/>
              <a:t>APT (Advanced </a:t>
            </a:r>
            <a:r>
              <a:rPr lang="tr-TR" b="1" dirty="0" err="1"/>
              <a:t>Persistent</a:t>
            </a:r>
            <a:r>
              <a:rPr lang="tr-TR" b="1" dirty="0"/>
              <a:t> </a:t>
            </a:r>
            <a:r>
              <a:rPr lang="tr-TR" b="1" dirty="0" err="1"/>
              <a:t>Threat</a:t>
            </a:r>
            <a:r>
              <a:rPr lang="tr-TR" b="1" dirty="0"/>
              <a:t>)</a:t>
            </a:r>
            <a:r>
              <a:rPr lang="tr-TR" dirty="0"/>
              <a:t> tarzı saldırıların temelidir.</a:t>
            </a:r>
          </a:p>
          <a:p>
            <a:endParaRPr lang="tr-TR" dirty="0"/>
          </a:p>
        </p:txBody>
      </p:sp>
    </p:spTree>
    <p:extLst>
      <p:ext uri="{BB962C8B-B14F-4D97-AF65-F5344CB8AC3E}">
        <p14:creationId xmlns:p14="http://schemas.microsoft.com/office/powerpoint/2010/main" val="9669487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7BEF38A-8D92-F69D-37E3-068485F3D402}"/>
              </a:ext>
            </a:extLst>
          </p:cNvPr>
          <p:cNvSpPr>
            <a:spLocks noGrp="1"/>
          </p:cNvSpPr>
          <p:nvPr>
            <p:ph type="title"/>
          </p:nvPr>
        </p:nvSpPr>
        <p:spPr/>
        <p:txBody>
          <a:bodyPr/>
          <a:lstStyle/>
          <a:p>
            <a:r>
              <a:rPr lang="tr-TR" b="1" dirty="0"/>
              <a:t>🔹 8. Temizlik (</a:t>
            </a:r>
            <a:r>
              <a:rPr lang="tr-TR" b="1" dirty="0" err="1"/>
              <a:t>Clearing</a:t>
            </a:r>
            <a:r>
              <a:rPr lang="tr-TR" b="1" dirty="0"/>
              <a:t> </a:t>
            </a:r>
            <a:r>
              <a:rPr lang="tr-TR" b="1" dirty="0" err="1"/>
              <a:t>Tracks</a:t>
            </a:r>
            <a:r>
              <a:rPr lang="tr-TR" b="1" dirty="0"/>
              <a:t>)</a:t>
            </a:r>
            <a:endParaRPr lang="tr-TR" dirty="0"/>
          </a:p>
        </p:txBody>
      </p:sp>
      <p:sp>
        <p:nvSpPr>
          <p:cNvPr id="3" name="İçerik Yer Tutucusu 2">
            <a:extLst>
              <a:ext uri="{FF2B5EF4-FFF2-40B4-BE49-F238E27FC236}">
                <a16:creationId xmlns:a16="http://schemas.microsoft.com/office/drawing/2014/main" id="{97C90D63-7631-001D-FAA8-112B498FE2F9}"/>
              </a:ext>
            </a:extLst>
          </p:cNvPr>
          <p:cNvSpPr>
            <a:spLocks noGrp="1"/>
          </p:cNvSpPr>
          <p:nvPr>
            <p:ph idx="1"/>
          </p:nvPr>
        </p:nvSpPr>
        <p:spPr/>
        <p:txBody>
          <a:bodyPr/>
          <a:lstStyle/>
          <a:p>
            <a:r>
              <a:rPr lang="tr-TR" dirty="0"/>
              <a:t>Amaç: Yapılan işlemlerin izini silmek.</a:t>
            </a:r>
          </a:p>
          <a:p>
            <a:r>
              <a:rPr lang="tr-TR" dirty="0"/>
              <a:t>Log kayıtları, </a:t>
            </a:r>
            <a:r>
              <a:rPr lang="tr-TR" dirty="0" err="1"/>
              <a:t>shell</a:t>
            </a:r>
            <a:r>
              <a:rPr lang="tr-TR" dirty="0"/>
              <a:t> geçmişi, geçici dosyalar silinir.</a:t>
            </a:r>
          </a:p>
          <a:p>
            <a:r>
              <a:rPr lang="tr-TR" dirty="0"/>
              <a:t>Etik hacker bunu yalnızca simülasyonun sonunda kontrollü şekilde yapar (gerçek saldırganın davranışını taklit etmek için).</a:t>
            </a:r>
          </a:p>
          <a:p>
            <a:endParaRPr lang="tr-TR" dirty="0"/>
          </a:p>
        </p:txBody>
      </p:sp>
    </p:spTree>
    <p:extLst>
      <p:ext uri="{BB962C8B-B14F-4D97-AF65-F5344CB8AC3E}">
        <p14:creationId xmlns:p14="http://schemas.microsoft.com/office/powerpoint/2010/main" val="14004442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1888D2F-8ABA-1A8A-0C69-8BAE745C1379}"/>
              </a:ext>
            </a:extLst>
          </p:cNvPr>
          <p:cNvSpPr>
            <a:spLocks noGrp="1"/>
          </p:cNvSpPr>
          <p:nvPr>
            <p:ph type="title"/>
          </p:nvPr>
        </p:nvSpPr>
        <p:spPr/>
        <p:txBody>
          <a:bodyPr/>
          <a:lstStyle/>
          <a:p>
            <a:r>
              <a:rPr lang="tr-TR" b="1" dirty="0"/>
              <a:t>🔹 9. Raporlama (</a:t>
            </a:r>
            <a:r>
              <a:rPr lang="tr-TR" b="1" dirty="0" err="1"/>
              <a:t>Reporting</a:t>
            </a:r>
            <a:r>
              <a:rPr lang="tr-TR" b="1" dirty="0"/>
              <a:t>)</a:t>
            </a:r>
            <a:endParaRPr lang="tr-TR" dirty="0"/>
          </a:p>
        </p:txBody>
      </p:sp>
      <p:sp>
        <p:nvSpPr>
          <p:cNvPr id="3" name="İçerik Yer Tutucusu 2">
            <a:extLst>
              <a:ext uri="{FF2B5EF4-FFF2-40B4-BE49-F238E27FC236}">
                <a16:creationId xmlns:a16="http://schemas.microsoft.com/office/drawing/2014/main" id="{FF71C040-15B7-3287-A82A-3A9AEF791226}"/>
              </a:ext>
            </a:extLst>
          </p:cNvPr>
          <p:cNvSpPr>
            <a:spLocks noGrp="1"/>
          </p:cNvSpPr>
          <p:nvPr>
            <p:ph idx="1"/>
          </p:nvPr>
        </p:nvSpPr>
        <p:spPr/>
        <p:txBody>
          <a:bodyPr/>
          <a:lstStyle/>
          <a:p>
            <a:r>
              <a:rPr lang="tr-TR" dirty="0"/>
              <a:t>Amaç: Tüm adımları belgelemek ve kuruma sunmak.</a:t>
            </a:r>
          </a:p>
          <a:p>
            <a:r>
              <a:rPr lang="tr-TR" dirty="0"/>
              <a:t>Hangi açıklar bulundu, nasıl istismar edildi, hangi veriye ulaşıldı, risk seviyesi nedir?</a:t>
            </a:r>
          </a:p>
          <a:p>
            <a:r>
              <a:rPr lang="tr-TR" dirty="0"/>
              <a:t>Çözüm önerileri de belirtilir (ör. yama, politika değişikliği, MFA zorunluluğu).</a:t>
            </a:r>
          </a:p>
          <a:p>
            <a:r>
              <a:rPr lang="tr-TR" dirty="0"/>
              <a:t>Bu, en </a:t>
            </a:r>
            <a:r>
              <a:rPr lang="tr-TR" b="1" dirty="0"/>
              <a:t>önemli ve etik</a:t>
            </a:r>
            <a:r>
              <a:rPr lang="tr-TR" dirty="0"/>
              <a:t> aşamadır.</a:t>
            </a:r>
          </a:p>
          <a:p>
            <a:endParaRPr lang="tr-TR" dirty="0"/>
          </a:p>
        </p:txBody>
      </p:sp>
    </p:spTree>
    <p:extLst>
      <p:ext uri="{BB962C8B-B14F-4D97-AF65-F5344CB8AC3E}">
        <p14:creationId xmlns:p14="http://schemas.microsoft.com/office/powerpoint/2010/main" val="20344545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stretch>
            <a:fillRect/>
          </a:stretch>
        </p:blipFill>
        <p:spPr>
          <a:xfrm>
            <a:off x="1754910" y="102444"/>
            <a:ext cx="8994486" cy="6297634"/>
          </a:xfrm>
          <a:prstGeom prst="rect">
            <a:avLst/>
          </a:prstGeom>
        </p:spPr>
      </p:pic>
    </p:spTree>
    <p:extLst>
      <p:ext uri="{BB962C8B-B14F-4D97-AF65-F5344CB8AC3E}">
        <p14:creationId xmlns:p14="http://schemas.microsoft.com/office/powerpoint/2010/main" val="42699042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stretch>
            <a:fillRect/>
          </a:stretch>
        </p:blipFill>
        <p:spPr>
          <a:xfrm>
            <a:off x="1330035" y="152368"/>
            <a:ext cx="9074294" cy="6373700"/>
          </a:xfrm>
          <a:prstGeom prst="rect">
            <a:avLst/>
          </a:prstGeom>
        </p:spPr>
      </p:pic>
    </p:spTree>
    <p:extLst>
      <p:ext uri="{BB962C8B-B14F-4D97-AF65-F5344CB8AC3E}">
        <p14:creationId xmlns:p14="http://schemas.microsoft.com/office/powerpoint/2010/main" val="31930336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stretch>
            <a:fillRect/>
          </a:stretch>
        </p:blipFill>
        <p:spPr>
          <a:xfrm>
            <a:off x="1588654" y="134423"/>
            <a:ext cx="9257867" cy="6407520"/>
          </a:xfrm>
          <a:prstGeom prst="rect">
            <a:avLst/>
          </a:prstGeom>
        </p:spPr>
      </p:pic>
    </p:spTree>
    <p:extLst>
      <p:ext uri="{BB962C8B-B14F-4D97-AF65-F5344CB8AC3E}">
        <p14:creationId xmlns:p14="http://schemas.microsoft.com/office/powerpoint/2010/main" val="10317316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3"/>
          <a:stretch>
            <a:fillRect/>
          </a:stretch>
        </p:blipFill>
        <p:spPr>
          <a:xfrm>
            <a:off x="1246908" y="71952"/>
            <a:ext cx="9175317" cy="6359732"/>
          </a:xfrm>
          <a:prstGeom prst="rect">
            <a:avLst/>
          </a:prstGeom>
        </p:spPr>
      </p:pic>
    </p:spTree>
    <p:extLst>
      <p:ext uri="{BB962C8B-B14F-4D97-AF65-F5344CB8AC3E}">
        <p14:creationId xmlns:p14="http://schemas.microsoft.com/office/powerpoint/2010/main" val="31460092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stretch>
            <a:fillRect/>
          </a:stretch>
        </p:blipFill>
        <p:spPr>
          <a:xfrm>
            <a:off x="1339273" y="47793"/>
            <a:ext cx="9817100" cy="6810207"/>
          </a:xfrm>
          <a:prstGeom prst="rect">
            <a:avLst/>
          </a:prstGeom>
        </p:spPr>
      </p:pic>
    </p:spTree>
    <p:extLst>
      <p:ext uri="{BB962C8B-B14F-4D97-AF65-F5344CB8AC3E}">
        <p14:creationId xmlns:p14="http://schemas.microsoft.com/office/powerpoint/2010/main" val="1478584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stretch>
            <a:fillRect/>
          </a:stretch>
        </p:blipFill>
        <p:spPr>
          <a:xfrm>
            <a:off x="1884217" y="194735"/>
            <a:ext cx="9069744" cy="6335373"/>
          </a:xfrm>
          <a:prstGeom prst="rect">
            <a:avLst/>
          </a:prstGeom>
        </p:spPr>
      </p:pic>
    </p:spTree>
    <p:extLst>
      <p:ext uri="{BB962C8B-B14F-4D97-AF65-F5344CB8AC3E}">
        <p14:creationId xmlns:p14="http://schemas.microsoft.com/office/powerpoint/2010/main" val="3803976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stretch>
            <a:fillRect/>
          </a:stretch>
        </p:blipFill>
        <p:spPr>
          <a:xfrm>
            <a:off x="1052946" y="184319"/>
            <a:ext cx="10410680" cy="6370324"/>
          </a:xfrm>
          <a:prstGeom prst="rect">
            <a:avLst/>
          </a:prstGeom>
        </p:spPr>
      </p:pic>
    </p:spTree>
    <p:extLst>
      <p:ext uri="{BB962C8B-B14F-4D97-AF65-F5344CB8AC3E}">
        <p14:creationId xmlns:p14="http://schemas.microsoft.com/office/powerpoint/2010/main" val="42852355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5F87BAD-A9FE-3153-8EFC-60DB682F1165}"/>
              </a:ext>
            </a:extLst>
          </p:cNvPr>
          <p:cNvPicPr>
            <a:picLocks noChangeAspect="1"/>
          </p:cNvPicPr>
          <p:nvPr/>
        </p:nvPicPr>
        <p:blipFill>
          <a:blip r:embed="rId2">
            <a:alphaModFix amt="50000"/>
          </a:blip>
          <a:srcRect/>
          <a:stretch>
            <a:fillRect/>
          </a:stretch>
        </p:blipFill>
        <p:spPr>
          <a:xfrm>
            <a:off x="20" y="1"/>
            <a:ext cx="12191980" cy="6857999"/>
          </a:xfrm>
          <a:prstGeom prst="rect">
            <a:avLst/>
          </a:prstGeom>
        </p:spPr>
      </p:pic>
      <p:sp>
        <p:nvSpPr>
          <p:cNvPr id="2" name="Unvan 1"/>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UYGULAMA</a:t>
            </a:r>
          </a:p>
        </p:txBody>
      </p:sp>
    </p:spTree>
    <p:extLst>
      <p:ext uri="{BB962C8B-B14F-4D97-AF65-F5344CB8AC3E}">
        <p14:creationId xmlns:p14="http://schemas.microsoft.com/office/powerpoint/2010/main" val="17127916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Unvan 1"/>
          <p:cNvSpPr>
            <a:spLocks noGrp="1"/>
          </p:cNvSpPr>
          <p:nvPr>
            <p:ph type="title"/>
          </p:nvPr>
        </p:nvSpPr>
        <p:spPr>
          <a:xfrm>
            <a:off x="640080" y="325369"/>
            <a:ext cx="4368602" cy="1956841"/>
          </a:xfrm>
        </p:spPr>
        <p:txBody>
          <a:bodyPr anchor="b">
            <a:normAutofit/>
          </a:bodyPr>
          <a:lstStyle/>
          <a:p>
            <a:r>
              <a:rPr lang="tr-TR" sz="5400"/>
              <a:t>USB WİFİ Kali Linux</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p:cNvSpPr>
            <a:spLocks noGrp="1"/>
          </p:cNvSpPr>
          <p:nvPr>
            <p:ph idx="1"/>
          </p:nvPr>
        </p:nvSpPr>
        <p:spPr>
          <a:xfrm>
            <a:off x="640080" y="2872899"/>
            <a:ext cx="4243589" cy="3320668"/>
          </a:xfrm>
        </p:spPr>
        <p:txBody>
          <a:bodyPr>
            <a:normAutofit/>
          </a:bodyPr>
          <a:lstStyle/>
          <a:p>
            <a:r>
              <a:rPr lang="tr-TR" sz="2200"/>
              <a:t>Kali Linux için usb wifi kart yazarak aratılabilir.</a:t>
            </a:r>
          </a:p>
        </p:txBody>
      </p:sp>
      <p:pic>
        <p:nvPicPr>
          <p:cNvPr id="5" name="Picture 4" descr="Wi-Fi logosu resmi">
            <a:extLst>
              <a:ext uri="{FF2B5EF4-FFF2-40B4-BE49-F238E27FC236}">
                <a16:creationId xmlns:a16="http://schemas.microsoft.com/office/drawing/2014/main" id="{C3EFEB46-2A8A-C300-9B27-39554BD26668}"/>
              </a:ext>
            </a:extLst>
          </p:cNvPr>
          <p:cNvPicPr>
            <a:picLocks noChangeAspect="1"/>
          </p:cNvPicPr>
          <p:nvPr/>
        </p:nvPicPr>
        <p:blipFill>
          <a:blip r:embed="rId2"/>
          <a:srcRect l="15551" r="14237" b="1"/>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7427328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USB WİFİ </a:t>
            </a:r>
            <a:r>
              <a:rPr lang="tr-TR" dirty="0" err="1"/>
              <a:t>Kali</a:t>
            </a:r>
            <a:r>
              <a:rPr lang="tr-TR" dirty="0"/>
              <a:t> Linux </a:t>
            </a:r>
            <a:br>
              <a:rPr lang="tr-TR" dirty="0"/>
            </a:br>
            <a:r>
              <a:rPr lang="tr-TR" dirty="0"/>
              <a:t>(Benim kullandığım ve önerilenler)</a:t>
            </a:r>
          </a:p>
        </p:txBody>
      </p:sp>
      <p:sp>
        <p:nvSpPr>
          <p:cNvPr id="3" name="İçerik Yer Tutucusu 2"/>
          <p:cNvSpPr>
            <a:spLocks noGrp="1"/>
          </p:cNvSpPr>
          <p:nvPr>
            <p:ph idx="1"/>
          </p:nvPr>
        </p:nvSpPr>
        <p:spPr>
          <a:xfrm>
            <a:off x="216815" y="1891613"/>
            <a:ext cx="4091234" cy="2416437"/>
          </a:xfrm>
        </p:spPr>
        <p:txBody>
          <a:bodyPr>
            <a:normAutofit/>
          </a:bodyPr>
          <a:lstStyle/>
          <a:p>
            <a:r>
              <a:rPr lang="tr-TR" dirty="0" err="1"/>
              <a:t>Kali</a:t>
            </a:r>
            <a:r>
              <a:rPr lang="tr-TR" dirty="0"/>
              <a:t> Linux </a:t>
            </a:r>
            <a:r>
              <a:rPr lang="tr-TR" dirty="0" err="1"/>
              <a:t>Için</a:t>
            </a:r>
            <a:r>
              <a:rPr lang="tr-TR" dirty="0"/>
              <a:t> </a:t>
            </a:r>
            <a:r>
              <a:rPr lang="tr-TR" dirty="0" err="1"/>
              <a:t>Monitor</a:t>
            </a:r>
            <a:r>
              <a:rPr lang="tr-TR" dirty="0"/>
              <a:t> </a:t>
            </a:r>
            <a:r>
              <a:rPr lang="tr-TR" dirty="0" err="1"/>
              <a:t>Modu</a:t>
            </a:r>
            <a:r>
              <a:rPr lang="tr-TR" dirty="0"/>
              <a:t> USB </a:t>
            </a:r>
            <a:r>
              <a:rPr lang="tr-TR" dirty="0" err="1"/>
              <a:t>Stick</a:t>
            </a:r>
            <a:r>
              <a:rPr lang="tr-TR" dirty="0"/>
              <a:t> Antenli 802.11N </a:t>
            </a:r>
            <a:r>
              <a:rPr lang="tr-TR" dirty="0" err="1"/>
              <a:t>Wifi</a:t>
            </a:r>
            <a:r>
              <a:rPr lang="tr-TR" dirty="0"/>
              <a:t> 5370 </a:t>
            </a:r>
            <a:r>
              <a:rPr lang="tr-TR" dirty="0" err="1"/>
              <a:t>Chipset</a:t>
            </a:r>
            <a:r>
              <a:rPr lang="tr-TR" dirty="0"/>
              <a:t> 300 </a:t>
            </a:r>
            <a:r>
              <a:rPr lang="tr-TR" dirty="0" err="1"/>
              <a:t>Mbps</a:t>
            </a:r>
            <a:r>
              <a:rPr lang="tr-TR" dirty="0"/>
              <a:t> Wireless Adaptör</a:t>
            </a:r>
          </a:p>
          <a:p>
            <a:endParaRPr lang="tr-TR" dirty="0"/>
          </a:p>
          <a:p>
            <a:endParaRPr lang="tr-TR" dirty="0"/>
          </a:p>
        </p:txBody>
      </p:sp>
      <p:pic>
        <p:nvPicPr>
          <p:cNvPr id="4" name="Resim 3"/>
          <p:cNvPicPr>
            <a:picLocks noChangeAspect="1"/>
          </p:cNvPicPr>
          <p:nvPr/>
        </p:nvPicPr>
        <p:blipFill>
          <a:blip r:embed="rId2"/>
          <a:stretch>
            <a:fillRect/>
          </a:stretch>
        </p:blipFill>
        <p:spPr>
          <a:xfrm>
            <a:off x="4141157" y="1891612"/>
            <a:ext cx="6826144" cy="3764469"/>
          </a:xfrm>
          <a:prstGeom prst="rect">
            <a:avLst/>
          </a:prstGeom>
        </p:spPr>
      </p:pic>
    </p:spTree>
    <p:extLst>
      <p:ext uri="{BB962C8B-B14F-4D97-AF65-F5344CB8AC3E}">
        <p14:creationId xmlns:p14="http://schemas.microsoft.com/office/powerpoint/2010/main" val="6924147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D67554B-A6D6-62DD-3CA7-BC27EDC4D542}"/>
              </a:ext>
            </a:extLst>
          </p:cNvPr>
          <p:cNvSpPr>
            <a:spLocks noGrp="1"/>
          </p:cNvSpPr>
          <p:nvPr>
            <p:ph type="title"/>
          </p:nvPr>
        </p:nvSpPr>
        <p:spPr/>
        <p:txBody>
          <a:bodyPr/>
          <a:lstStyle/>
          <a:p>
            <a:r>
              <a:rPr lang="tr-TR" dirty="0" err="1"/>
              <a:t>Evil</a:t>
            </a:r>
            <a:r>
              <a:rPr lang="tr-TR" dirty="0"/>
              <a:t> </a:t>
            </a:r>
            <a:r>
              <a:rPr lang="tr-TR" dirty="0" err="1"/>
              <a:t>Twin</a:t>
            </a:r>
            <a:r>
              <a:rPr lang="tr-TR" dirty="0"/>
              <a:t> için…</a:t>
            </a:r>
          </a:p>
        </p:txBody>
      </p:sp>
      <p:sp>
        <p:nvSpPr>
          <p:cNvPr id="3" name="İçerik Yer Tutucusu 2">
            <a:extLst>
              <a:ext uri="{FF2B5EF4-FFF2-40B4-BE49-F238E27FC236}">
                <a16:creationId xmlns:a16="http://schemas.microsoft.com/office/drawing/2014/main" id="{2CD6D879-D016-0095-038F-B6FA1AD2C839}"/>
              </a:ext>
            </a:extLst>
          </p:cNvPr>
          <p:cNvSpPr>
            <a:spLocks noGrp="1"/>
          </p:cNvSpPr>
          <p:nvPr>
            <p:ph idx="1"/>
          </p:nvPr>
        </p:nvSpPr>
        <p:spPr/>
        <p:txBody>
          <a:bodyPr/>
          <a:lstStyle/>
          <a:p>
            <a:r>
              <a:rPr lang="tr-TR" dirty="0"/>
              <a:t>“</a:t>
            </a:r>
            <a:r>
              <a:rPr lang="tr-TR" dirty="0" err="1"/>
              <a:t>evil</a:t>
            </a:r>
            <a:r>
              <a:rPr lang="tr-TR" dirty="0"/>
              <a:t> </a:t>
            </a:r>
            <a:r>
              <a:rPr lang="tr-TR" dirty="0" err="1"/>
              <a:t>twin</a:t>
            </a:r>
            <a:r>
              <a:rPr lang="tr-TR" dirty="0"/>
              <a:t>” </a:t>
            </a:r>
            <a:r>
              <a:rPr lang="tr-TR" dirty="0" err="1"/>
              <a:t>lab’ı</a:t>
            </a:r>
            <a:r>
              <a:rPr lang="tr-TR" dirty="0"/>
              <a:t> için adaptörün </a:t>
            </a:r>
            <a:r>
              <a:rPr lang="tr-TR" b="1" dirty="0"/>
              <a:t>aynı anda</a:t>
            </a:r>
            <a:r>
              <a:rPr lang="tr-TR" dirty="0"/>
              <a:t> hem </a:t>
            </a:r>
            <a:r>
              <a:rPr lang="tr-TR" b="1" dirty="0" err="1"/>
              <a:t>monitor</a:t>
            </a:r>
            <a:r>
              <a:rPr lang="tr-TR" dirty="0"/>
              <a:t> (dinleme/enjeksiyon) hem de </a:t>
            </a:r>
            <a:r>
              <a:rPr lang="tr-TR" b="1" dirty="0" err="1"/>
              <a:t>managed</a:t>
            </a:r>
            <a:r>
              <a:rPr lang="tr-TR" b="1" dirty="0"/>
              <a:t>/AP</a:t>
            </a:r>
            <a:r>
              <a:rPr lang="tr-TR" dirty="0"/>
              <a:t> (istemci/Erişim Noktası) modlarını </a:t>
            </a:r>
            <a:r>
              <a:rPr lang="tr-TR" b="1" dirty="0"/>
              <a:t>eşzamanlı</a:t>
            </a:r>
            <a:r>
              <a:rPr lang="tr-TR" dirty="0"/>
              <a:t> çalıştırabilmesi gerekir (VIF—</a:t>
            </a:r>
            <a:r>
              <a:rPr lang="tr-TR" dirty="0" err="1"/>
              <a:t>virtual</a:t>
            </a:r>
            <a:r>
              <a:rPr lang="tr-TR" dirty="0"/>
              <a:t> </a:t>
            </a:r>
            <a:r>
              <a:rPr lang="tr-TR" dirty="0" err="1"/>
              <a:t>interface</a:t>
            </a:r>
            <a:r>
              <a:rPr lang="tr-TR" dirty="0"/>
              <a:t>). Bunu iyi yapanlar genelde </a:t>
            </a:r>
            <a:r>
              <a:rPr lang="tr-TR" b="1" dirty="0" err="1"/>
              <a:t>MediaTek</a:t>
            </a:r>
            <a:r>
              <a:rPr lang="tr-TR" b="1" dirty="0"/>
              <a:t>/ath9k_htc</a:t>
            </a:r>
            <a:r>
              <a:rPr lang="tr-TR" dirty="0"/>
              <a:t> sürücü ailesi. </a:t>
            </a:r>
          </a:p>
        </p:txBody>
      </p:sp>
    </p:spTree>
    <p:extLst>
      <p:ext uri="{BB962C8B-B14F-4D97-AF65-F5344CB8AC3E}">
        <p14:creationId xmlns:p14="http://schemas.microsoft.com/office/powerpoint/2010/main" val="33489099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B1A6B60-D3CD-BA7A-C887-8E5DA05D1047}"/>
              </a:ext>
            </a:extLst>
          </p:cNvPr>
          <p:cNvSpPr>
            <a:spLocks noGrp="1"/>
          </p:cNvSpPr>
          <p:nvPr>
            <p:ph type="title"/>
          </p:nvPr>
        </p:nvSpPr>
        <p:spPr/>
        <p:txBody>
          <a:bodyPr/>
          <a:lstStyle/>
          <a:p>
            <a:r>
              <a:rPr lang="tr-TR" b="1" dirty="0"/>
              <a:t>En iyi 10 (f/p ve sürücü desteğine göre)</a:t>
            </a:r>
            <a:endParaRPr lang="tr-TR" dirty="0"/>
          </a:p>
        </p:txBody>
      </p:sp>
      <p:sp>
        <p:nvSpPr>
          <p:cNvPr id="3" name="İçerik Yer Tutucusu 2">
            <a:extLst>
              <a:ext uri="{FF2B5EF4-FFF2-40B4-BE49-F238E27FC236}">
                <a16:creationId xmlns:a16="http://schemas.microsoft.com/office/drawing/2014/main" id="{9E3E91B1-867D-C005-EE3F-A605C5A6FA45}"/>
              </a:ext>
            </a:extLst>
          </p:cNvPr>
          <p:cNvSpPr>
            <a:spLocks noGrp="1"/>
          </p:cNvSpPr>
          <p:nvPr>
            <p:ph idx="1"/>
          </p:nvPr>
        </p:nvSpPr>
        <p:spPr/>
        <p:txBody>
          <a:bodyPr>
            <a:normAutofit fontScale="55000" lnSpcReduction="20000"/>
          </a:bodyPr>
          <a:lstStyle/>
          <a:p>
            <a:r>
              <a:rPr lang="tr-TR" b="1" dirty="0"/>
              <a:t>Alfa AWUS036ACM (MT7612U, 2.4/5 GHz, 802.11ac)</a:t>
            </a:r>
            <a:r>
              <a:rPr lang="tr-TR" dirty="0"/>
              <a:t> – mt76 sürücüsü çekirdek içinde; </a:t>
            </a:r>
            <a:r>
              <a:rPr lang="tr-TR" b="1" dirty="0"/>
              <a:t>VIF ile </a:t>
            </a:r>
            <a:r>
              <a:rPr lang="tr-TR" b="1" dirty="0" err="1"/>
              <a:t>managed+AP</a:t>
            </a:r>
            <a:r>
              <a:rPr lang="tr-TR" b="1" dirty="0"/>
              <a:t> mümkün</a:t>
            </a:r>
            <a:r>
              <a:rPr lang="tr-TR" dirty="0"/>
              <a:t> (</a:t>
            </a:r>
            <a:r>
              <a:rPr lang="tr-TR" dirty="0" err="1"/>
              <a:t>evil</a:t>
            </a:r>
            <a:r>
              <a:rPr lang="tr-TR" dirty="0"/>
              <a:t> </a:t>
            </a:r>
            <a:r>
              <a:rPr lang="tr-TR" dirty="0" err="1"/>
              <a:t>twin</a:t>
            </a:r>
            <a:r>
              <a:rPr lang="tr-TR" dirty="0"/>
              <a:t> senaryolarına uygun). </a:t>
            </a:r>
            <a:r>
              <a:rPr lang="tr-TR" dirty="0">
                <a:hlinkClick r:id="rId2"/>
              </a:rPr>
              <a:t>GitHub+1</a:t>
            </a:r>
            <a:endParaRPr lang="tr-TR" dirty="0"/>
          </a:p>
          <a:p>
            <a:r>
              <a:rPr lang="tr-TR" b="1" dirty="0"/>
              <a:t>Panda PAU09 (</a:t>
            </a:r>
            <a:r>
              <a:rPr lang="tr-TR" b="1" dirty="0" err="1"/>
              <a:t>Ralink</a:t>
            </a:r>
            <a:r>
              <a:rPr lang="tr-TR" b="1" dirty="0"/>
              <a:t>/</a:t>
            </a:r>
            <a:r>
              <a:rPr lang="tr-TR" b="1" dirty="0" err="1"/>
              <a:t>MediaTek</a:t>
            </a:r>
            <a:r>
              <a:rPr lang="tr-TR" b="1" dirty="0"/>
              <a:t> RT5572, 2.4/5 GHz, 802.11n)</a:t>
            </a:r>
            <a:r>
              <a:rPr lang="tr-TR" dirty="0"/>
              <a:t> – </a:t>
            </a:r>
            <a:r>
              <a:rPr lang="tr-TR" dirty="0" err="1"/>
              <a:t>kernel</a:t>
            </a:r>
            <a:r>
              <a:rPr lang="tr-TR" dirty="0"/>
              <a:t> içi; </a:t>
            </a:r>
            <a:r>
              <a:rPr lang="tr-TR" dirty="0" err="1"/>
              <a:t>monitor+enjeksiyon</a:t>
            </a:r>
            <a:r>
              <a:rPr lang="tr-TR" dirty="0"/>
              <a:t> sağlam, AP modu kararlı; bütçe dostu. </a:t>
            </a:r>
            <a:r>
              <a:rPr lang="tr-TR" dirty="0">
                <a:hlinkClick r:id="rId3"/>
              </a:rPr>
              <a:t>wirelesshack.org+1</a:t>
            </a:r>
            <a:endParaRPr lang="tr-TR" dirty="0"/>
          </a:p>
          <a:p>
            <a:r>
              <a:rPr lang="tr-TR" b="1" dirty="0"/>
              <a:t>Alfa AWUS036NHA (</a:t>
            </a:r>
            <a:r>
              <a:rPr lang="tr-TR" b="1" dirty="0" err="1"/>
              <a:t>Atheros</a:t>
            </a:r>
            <a:r>
              <a:rPr lang="tr-TR" b="1" dirty="0"/>
              <a:t> AR9271, 2.4 GHz, 802.11n)</a:t>
            </a:r>
            <a:r>
              <a:rPr lang="tr-TR" dirty="0"/>
              <a:t> – ath9k_htc ile taş gibi; eğitim setlerinde klasik. (Sadece 2.4 GHz) </a:t>
            </a:r>
            <a:r>
              <a:rPr lang="tr-TR" dirty="0" err="1">
                <a:hlinkClick r:id="rId4"/>
              </a:rPr>
              <a:t>zSecurity</a:t>
            </a:r>
            <a:endParaRPr lang="tr-TR" dirty="0"/>
          </a:p>
          <a:p>
            <a:r>
              <a:rPr lang="tr-TR" b="1" dirty="0"/>
              <a:t>TP-Link TL-WN722N v1 (AR9271, 2.4 GHz)</a:t>
            </a:r>
            <a:r>
              <a:rPr lang="tr-TR" dirty="0"/>
              <a:t> – </a:t>
            </a:r>
            <a:r>
              <a:rPr lang="tr-TR" b="1" dirty="0"/>
              <a:t>yalnızca v1</a:t>
            </a:r>
            <a:r>
              <a:rPr lang="tr-TR" dirty="0"/>
              <a:t> önerilir; v2/v3 </a:t>
            </a:r>
            <a:r>
              <a:rPr lang="tr-TR" dirty="0" err="1"/>
              <a:t>Realtek’te</a:t>
            </a:r>
            <a:r>
              <a:rPr lang="tr-TR" dirty="0"/>
              <a:t> ek sürücü gerekebilir. </a:t>
            </a:r>
            <a:r>
              <a:rPr lang="tr-TR" dirty="0">
                <a:hlinkClick r:id="rId5"/>
              </a:rPr>
              <a:t>Michael</a:t>
            </a:r>
            <a:endParaRPr lang="tr-TR" dirty="0"/>
          </a:p>
          <a:p>
            <a:r>
              <a:rPr lang="tr-TR" b="1" dirty="0" err="1"/>
              <a:t>Comfast</a:t>
            </a:r>
            <a:r>
              <a:rPr lang="tr-TR" b="1" dirty="0"/>
              <a:t> CF-912AC (MT7612U, 2.4/5 GHz, AC1200)</a:t>
            </a:r>
            <a:r>
              <a:rPr lang="tr-TR" dirty="0"/>
              <a:t> – AWUS036ACM’in muadili; mt76 ile iyi VIF/</a:t>
            </a:r>
            <a:r>
              <a:rPr lang="tr-TR" dirty="0" err="1"/>
              <a:t>monitor</a:t>
            </a:r>
            <a:r>
              <a:rPr lang="tr-TR" dirty="0"/>
              <a:t> deneyimi. (Model değişkenliği kontrol edin.) </a:t>
            </a:r>
            <a:r>
              <a:rPr lang="tr-TR" dirty="0" err="1">
                <a:hlinkClick r:id="rId6"/>
              </a:rPr>
              <a:t>HackYourMom</a:t>
            </a:r>
            <a:endParaRPr lang="tr-TR" dirty="0"/>
          </a:p>
          <a:p>
            <a:r>
              <a:rPr lang="tr-TR" b="1" dirty="0"/>
              <a:t>Alfa AWUS036ACHM (MT7610U, 2.4/5 GHz, AC600)</a:t>
            </a:r>
            <a:r>
              <a:rPr lang="tr-TR" dirty="0"/>
              <a:t> – </a:t>
            </a:r>
            <a:r>
              <a:rPr lang="tr-TR" dirty="0" err="1"/>
              <a:t>MediaTek</a:t>
            </a:r>
            <a:r>
              <a:rPr lang="tr-TR" dirty="0"/>
              <a:t> tabanlı mini model; Linux uyumu iyi, </a:t>
            </a:r>
            <a:r>
              <a:rPr lang="tr-TR" dirty="0" err="1"/>
              <a:t>Kali</a:t>
            </a:r>
            <a:r>
              <a:rPr lang="tr-TR" dirty="0"/>
              <a:t> için toplulukça övülüyor. </a:t>
            </a:r>
            <a:r>
              <a:rPr lang="tr-TR" dirty="0">
                <a:hlinkClick r:id="rId7"/>
              </a:rPr>
              <a:t>GitHub+1</a:t>
            </a:r>
            <a:endParaRPr lang="tr-TR" dirty="0"/>
          </a:p>
          <a:p>
            <a:r>
              <a:rPr lang="tr-TR" b="1" dirty="0"/>
              <a:t>Alfa AWUS036AXM / AXML (MT7921AU, </a:t>
            </a:r>
            <a:r>
              <a:rPr lang="tr-TR" b="1" dirty="0" err="1"/>
              <a:t>Wi</a:t>
            </a:r>
            <a:r>
              <a:rPr lang="tr-TR" b="1" dirty="0"/>
              <a:t>-Fi 6/6E)</a:t>
            </a:r>
            <a:r>
              <a:rPr lang="tr-TR" dirty="0"/>
              <a:t> – yeni nesil; </a:t>
            </a:r>
            <a:r>
              <a:rPr lang="tr-TR" dirty="0" err="1"/>
              <a:t>monitor</a:t>
            </a:r>
            <a:r>
              <a:rPr lang="tr-TR" dirty="0"/>
              <a:t>/aktif </a:t>
            </a:r>
            <a:r>
              <a:rPr lang="tr-TR" dirty="0" err="1"/>
              <a:t>monitor</a:t>
            </a:r>
            <a:r>
              <a:rPr lang="tr-TR" dirty="0"/>
              <a:t> destekleniyor, </a:t>
            </a:r>
            <a:r>
              <a:rPr lang="tr-TR" b="1" dirty="0"/>
              <a:t>aynı anda </a:t>
            </a:r>
            <a:r>
              <a:rPr lang="tr-TR" b="1" dirty="0" err="1"/>
              <a:t>AP+managed</a:t>
            </a:r>
            <a:r>
              <a:rPr lang="tr-TR" b="1" dirty="0"/>
              <a:t> sınırlamaları</a:t>
            </a:r>
            <a:r>
              <a:rPr lang="tr-TR" dirty="0"/>
              <a:t> olabilir (sürücü tarafı 1 AP ile kısıtlı). </a:t>
            </a:r>
            <a:r>
              <a:rPr lang="tr-TR" dirty="0">
                <a:hlinkClick r:id="rId8"/>
              </a:rPr>
              <a:t>GitHub+2GitHub+2</a:t>
            </a:r>
            <a:endParaRPr lang="tr-TR" dirty="0"/>
          </a:p>
          <a:p>
            <a:r>
              <a:rPr lang="tr-TR" b="1" dirty="0" err="1"/>
              <a:t>Comfast</a:t>
            </a:r>
            <a:r>
              <a:rPr lang="tr-TR" b="1" dirty="0"/>
              <a:t> CF-953AX (MT7921AU, AX1800)</a:t>
            </a:r>
            <a:r>
              <a:rPr lang="tr-TR" dirty="0"/>
              <a:t> – </a:t>
            </a:r>
            <a:r>
              <a:rPr lang="tr-TR" dirty="0" err="1"/>
              <a:t>Wi</a:t>
            </a:r>
            <a:r>
              <a:rPr lang="tr-TR" dirty="0"/>
              <a:t>-Fi 6; </a:t>
            </a:r>
            <a:r>
              <a:rPr lang="tr-TR" dirty="0" err="1"/>
              <a:t>kernel</a:t>
            </a:r>
            <a:r>
              <a:rPr lang="tr-TR" dirty="0"/>
              <a:t>/firmware olgunluk düzeyi değişken, bazı dağıtımlarda ek ayar gerekebiliyor. </a:t>
            </a:r>
            <a:r>
              <a:rPr lang="tr-TR" dirty="0">
                <a:hlinkClick r:id="rId9"/>
              </a:rPr>
              <a:t>medo64.com</a:t>
            </a:r>
            <a:endParaRPr lang="tr-TR" dirty="0"/>
          </a:p>
          <a:p>
            <a:r>
              <a:rPr lang="tr-TR" b="1" dirty="0"/>
              <a:t>Alfa AWUS1900 (RTL8814AU, 4×4, 802.11ac)</a:t>
            </a:r>
            <a:r>
              <a:rPr lang="tr-TR" dirty="0"/>
              <a:t> – yüksek çekim; ama </a:t>
            </a:r>
            <a:r>
              <a:rPr lang="tr-TR" dirty="0" err="1"/>
              <a:t>Realtek</a:t>
            </a:r>
            <a:r>
              <a:rPr lang="tr-TR" dirty="0"/>
              <a:t> sürücüsü çekirdek dışı ve </a:t>
            </a:r>
            <a:r>
              <a:rPr lang="tr-TR" dirty="0" err="1"/>
              <a:t>monitor</a:t>
            </a:r>
            <a:r>
              <a:rPr lang="tr-TR" dirty="0"/>
              <a:t>/AP kararlılığı değişken. </a:t>
            </a:r>
            <a:r>
              <a:rPr lang="tr-TR" dirty="0" err="1">
                <a:hlinkClick r:id="rId10"/>
              </a:rPr>
              <a:t>GitHub</a:t>
            </a:r>
            <a:endParaRPr lang="tr-TR" dirty="0"/>
          </a:p>
          <a:p>
            <a:r>
              <a:rPr lang="tr-TR" b="1" dirty="0"/>
              <a:t>Alfa AWUS036ACH (RTL8812AU, 802.11ac)</a:t>
            </a:r>
            <a:r>
              <a:rPr lang="tr-TR" dirty="0"/>
              <a:t> – topluluk sürücüsüyle çalışır; </a:t>
            </a:r>
            <a:r>
              <a:rPr lang="tr-TR" b="1" dirty="0"/>
              <a:t>resmî </a:t>
            </a:r>
            <a:r>
              <a:rPr lang="tr-TR" b="1" dirty="0" err="1"/>
              <a:t>Realtek</a:t>
            </a:r>
            <a:r>
              <a:rPr lang="tr-TR" b="1" dirty="0"/>
              <a:t> hattında </a:t>
            </a:r>
            <a:r>
              <a:rPr lang="tr-TR" b="1" dirty="0" err="1"/>
              <a:t>monitor</a:t>
            </a:r>
            <a:r>
              <a:rPr lang="tr-TR" b="1" dirty="0"/>
              <a:t> sınırlamaları</a:t>
            </a:r>
            <a:r>
              <a:rPr lang="tr-TR" dirty="0"/>
              <a:t> not edilmiş. Yalnız kararlılık, mt76 kadar iyi değil. </a:t>
            </a:r>
          </a:p>
          <a:p>
            <a:endParaRPr lang="tr-TR" dirty="0"/>
          </a:p>
        </p:txBody>
      </p:sp>
    </p:spTree>
    <p:extLst>
      <p:ext uri="{BB962C8B-B14F-4D97-AF65-F5344CB8AC3E}">
        <p14:creationId xmlns:p14="http://schemas.microsoft.com/office/powerpoint/2010/main" val="13517610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Unvan 1"/>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WIFI KARTI KALİ’YE BAĞLAMAK</a:t>
            </a:r>
          </a:p>
        </p:txBody>
      </p:sp>
      <p:pic>
        <p:nvPicPr>
          <p:cNvPr id="6" name="Graphic 5" descr="Yeni Analiz Sorgusu">
            <a:extLst>
              <a:ext uri="{FF2B5EF4-FFF2-40B4-BE49-F238E27FC236}">
                <a16:creationId xmlns:a16="http://schemas.microsoft.com/office/drawing/2014/main" id="{43BDABE6-9D13-B963-25C1-7A88FE4CEA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74623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6"/>
                                        </p:tgtEl>
                                        <p:attrNameLst>
                                          <p:attrName>style.visibility</p:attrName>
                                        </p:attrNameLst>
                                      </p:cBhvr>
                                      <p:to>
                                        <p:strVal val="visible"/>
                                      </p:to>
                                    </p:set>
                                    <p:animEffect transition="in" filter="fade">
                                      <p:cBhvr>
                                        <p:cTn id="10"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Setting</a:t>
            </a:r>
            <a:r>
              <a:rPr lang="tr-TR" dirty="0" err="1">
                <a:sym typeface="Wingdings" panose="05000000000000000000" pitchFamily="2" charset="2"/>
              </a:rPr>
              <a:t></a:t>
            </a:r>
            <a:r>
              <a:rPr lang="tr-TR" dirty="0" err="1"/>
              <a:t>USB</a:t>
            </a:r>
            <a:endParaRPr lang="tr-TR" dirty="0"/>
          </a:p>
        </p:txBody>
      </p:sp>
      <p:pic>
        <p:nvPicPr>
          <p:cNvPr id="4" name="İçerik Yer Tutucusu 3"/>
          <p:cNvPicPr>
            <a:picLocks noGrp="1" noChangeAspect="1"/>
          </p:cNvPicPr>
          <p:nvPr>
            <p:ph idx="1"/>
          </p:nvPr>
        </p:nvPicPr>
        <p:blipFill>
          <a:blip r:embed="rId2"/>
          <a:stretch>
            <a:fillRect/>
          </a:stretch>
        </p:blipFill>
        <p:spPr>
          <a:xfrm>
            <a:off x="2432498" y="1908752"/>
            <a:ext cx="7474785" cy="4351338"/>
          </a:xfrm>
          <a:prstGeom prst="rect">
            <a:avLst/>
          </a:prstGeom>
        </p:spPr>
      </p:pic>
      <p:sp>
        <p:nvSpPr>
          <p:cNvPr id="5" name="Oval 4"/>
          <p:cNvSpPr/>
          <p:nvPr/>
        </p:nvSpPr>
        <p:spPr>
          <a:xfrm>
            <a:off x="8406014" y="3788755"/>
            <a:ext cx="392546" cy="315885"/>
          </a:xfrm>
          <a:prstGeom prst="ellipse">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1995154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noChangeAspect="1"/>
          </p:cNvPicPr>
          <p:nvPr>
            <p:ph idx="4294967295"/>
          </p:nvPr>
        </p:nvPicPr>
        <p:blipFill>
          <a:blip r:embed="rId2"/>
          <a:stretch>
            <a:fillRect/>
          </a:stretch>
        </p:blipFill>
        <p:spPr>
          <a:xfrm>
            <a:off x="-1" y="647064"/>
            <a:ext cx="11826605" cy="5631815"/>
          </a:xfrm>
          <a:prstGeom prst="rect">
            <a:avLst/>
          </a:prstGeom>
        </p:spPr>
      </p:pic>
    </p:spTree>
    <p:extLst>
      <p:ext uri="{BB962C8B-B14F-4D97-AF65-F5344CB8AC3E}">
        <p14:creationId xmlns:p14="http://schemas.microsoft.com/office/powerpoint/2010/main" val="39012610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noChangeAspect="1"/>
          </p:cNvPicPr>
          <p:nvPr>
            <p:ph idx="4294967295"/>
          </p:nvPr>
        </p:nvPicPr>
        <p:blipFill>
          <a:blip r:embed="rId3"/>
          <a:stretch>
            <a:fillRect/>
          </a:stretch>
        </p:blipFill>
        <p:spPr>
          <a:xfrm>
            <a:off x="1483360" y="193039"/>
            <a:ext cx="8128000" cy="6755261"/>
          </a:xfrm>
          <a:prstGeom prst="rect">
            <a:avLst/>
          </a:prstGeom>
        </p:spPr>
      </p:pic>
    </p:spTree>
    <p:extLst>
      <p:ext uri="{BB962C8B-B14F-4D97-AF65-F5344CB8AC3E}">
        <p14:creationId xmlns:p14="http://schemas.microsoft.com/office/powerpoint/2010/main" val="22325254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p:cNvPicPr>
            <a:picLocks noGrp="1" noChangeAspect="1"/>
          </p:cNvPicPr>
          <p:nvPr>
            <p:ph idx="1"/>
          </p:nvPr>
        </p:nvPicPr>
        <p:blipFill>
          <a:blip r:embed="rId3"/>
          <a:stretch>
            <a:fillRect/>
          </a:stretch>
        </p:blipFill>
        <p:spPr>
          <a:xfrm>
            <a:off x="748741" y="860424"/>
            <a:ext cx="11119772" cy="5347335"/>
          </a:xfrm>
          <a:prstGeom prst="rect">
            <a:avLst/>
          </a:prstGeom>
        </p:spPr>
      </p:pic>
    </p:spTree>
    <p:extLst>
      <p:ext uri="{BB962C8B-B14F-4D97-AF65-F5344CB8AC3E}">
        <p14:creationId xmlns:p14="http://schemas.microsoft.com/office/powerpoint/2010/main" val="3301318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stretch>
            <a:fillRect/>
          </a:stretch>
        </p:blipFill>
        <p:spPr>
          <a:xfrm>
            <a:off x="1607127" y="211362"/>
            <a:ext cx="8979044" cy="6322210"/>
          </a:xfrm>
          <a:prstGeom prst="rect">
            <a:avLst/>
          </a:prstGeom>
        </p:spPr>
      </p:pic>
    </p:spTree>
    <p:extLst>
      <p:ext uri="{BB962C8B-B14F-4D97-AF65-F5344CB8AC3E}">
        <p14:creationId xmlns:p14="http://schemas.microsoft.com/office/powerpoint/2010/main" val="40871918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Wifi</a:t>
            </a:r>
            <a:r>
              <a:rPr lang="tr-TR" dirty="0"/>
              <a:t> bağlanmış mı?</a:t>
            </a:r>
          </a:p>
        </p:txBody>
      </p:sp>
      <p:pic>
        <p:nvPicPr>
          <p:cNvPr id="4" name="İçerik Yer Tutucusu 3"/>
          <p:cNvPicPr>
            <a:picLocks noGrp="1" noChangeAspect="1"/>
          </p:cNvPicPr>
          <p:nvPr>
            <p:ph idx="1"/>
          </p:nvPr>
        </p:nvPicPr>
        <p:blipFill>
          <a:blip r:embed="rId3"/>
          <a:stretch>
            <a:fillRect/>
          </a:stretch>
        </p:blipFill>
        <p:spPr>
          <a:xfrm>
            <a:off x="3442537" y="1825625"/>
            <a:ext cx="5306925" cy="4351338"/>
          </a:xfrm>
          <a:prstGeom prst="rect">
            <a:avLst/>
          </a:prstGeom>
        </p:spPr>
      </p:pic>
    </p:spTree>
    <p:extLst>
      <p:ext uri="{BB962C8B-B14F-4D97-AF65-F5344CB8AC3E}">
        <p14:creationId xmlns:p14="http://schemas.microsoft.com/office/powerpoint/2010/main" val="23920904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İki bağlantıdan birini iptal edebiliriz</a:t>
            </a:r>
          </a:p>
        </p:txBody>
      </p:sp>
      <p:pic>
        <p:nvPicPr>
          <p:cNvPr id="4" name="İçerik Yer Tutucusu 3"/>
          <p:cNvPicPr>
            <a:picLocks noGrp="1" noChangeAspect="1"/>
          </p:cNvPicPr>
          <p:nvPr>
            <p:ph idx="1"/>
          </p:nvPr>
        </p:nvPicPr>
        <p:blipFill>
          <a:blip r:embed="rId2"/>
          <a:stretch>
            <a:fillRect/>
          </a:stretch>
        </p:blipFill>
        <p:spPr>
          <a:xfrm>
            <a:off x="4410075" y="2467769"/>
            <a:ext cx="3371850" cy="3067050"/>
          </a:xfrm>
          <a:prstGeom prst="rect">
            <a:avLst/>
          </a:prstGeom>
        </p:spPr>
      </p:pic>
    </p:spTree>
    <p:extLst>
      <p:ext uri="{BB962C8B-B14F-4D97-AF65-F5344CB8AC3E}">
        <p14:creationId xmlns:p14="http://schemas.microsoft.com/office/powerpoint/2010/main" val="21899759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Resim 8">
            <a:extLst>
              <a:ext uri="{FF2B5EF4-FFF2-40B4-BE49-F238E27FC236}">
                <a16:creationId xmlns:a16="http://schemas.microsoft.com/office/drawing/2014/main" id="{9B1B80B4-C9CC-824B-C69F-5422A46194A9}"/>
              </a:ext>
            </a:extLst>
          </p:cNvPr>
          <p:cNvPicPr>
            <a:picLocks noChangeAspect="1"/>
          </p:cNvPicPr>
          <p:nvPr/>
        </p:nvPicPr>
        <p:blipFill>
          <a:blip r:embed="rId3"/>
          <a:stretch>
            <a:fillRect/>
          </a:stretch>
        </p:blipFill>
        <p:spPr>
          <a:xfrm>
            <a:off x="1375016" y="314684"/>
            <a:ext cx="9076207" cy="6370872"/>
          </a:xfrm>
          <a:prstGeom prst="rect">
            <a:avLst/>
          </a:prstGeom>
        </p:spPr>
      </p:pic>
    </p:spTree>
    <p:extLst>
      <p:ext uri="{BB962C8B-B14F-4D97-AF65-F5344CB8AC3E}">
        <p14:creationId xmlns:p14="http://schemas.microsoft.com/office/powerpoint/2010/main" val="39700393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D1019F04-93B0-B81A-24C6-EFA266B4A9F7}"/>
              </a:ext>
            </a:extLst>
          </p:cNvPr>
          <p:cNvPicPr>
            <a:picLocks noChangeAspect="1"/>
          </p:cNvPicPr>
          <p:nvPr/>
        </p:nvPicPr>
        <p:blipFill>
          <a:blip r:embed="rId2"/>
          <a:stretch>
            <a:fillRect/>
          </a:stretch>
        </p:blipFill>
        <p:spPr>
          <a:xfrm>
            <a:off x="512832" y="1271203"/>
            <a:ext cx="11376137" cy="3056957"/>
          </a:xfrm>
          <a:prstGeom prst="rect">
            <a:avLst/>
          </a:prstGeom>
        </p:spPr>
      </p:pic>
    </p:spTree>
    <p:extLst>
      <p:ext uri="{BB962C8B-B14F-4D97-AF65-F5344CB8AC3E}">
        <p14:creationId xmlns:p14="http://schemas.microsoft.com/office/powerpoint/2010/main" val="29702814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vpnbook</a:t>
            </a:r>
            <a:r>
              <a:rPr lang="tr-TR" dirty="0"/>
              <a:t> kullanmak</a:t>
            </a:r>
          </a:p>
        </p:txBody>
      </p:sp>
      <p:pic>
        <p:nvPicPr>
          <p:cNvPr id="4" name="İçerik Yer Tutucusu 3"/>
          <p:cNvPicPr>
            <a:picLocks noGrp="1" noChangeAspect="1"/>
          </p:cNvPicPr>
          <p:nvPr>
            <p:ph idx="1"/>
          </p:nvPr>
        </p:nvPicPr>
        <p:blipFill>
          <a:blip r:embed="rId2"/>
          <a:stretch>
            <a:fillRect/>
          </a:stretch>
        </p:blipFill>
        <p:spPr>
          <a:xfrm>
            <a:off x="1037557" y="2475281"/>
            <a:ext cx="10506974" cy="861808"/>
          </a:xfrm>
          <a:prstGeom prst="rect">
            <a:avLst/>
          </a:prstGeom>
        </p:spPr>
      </p:pic>
    </p:spTree>
    <p:extLst>
      <p:ext uri="{BB962C8B-B14F-4D97-AF65-F5344CB8AC3E}">
        <p14:creationId xmlns:p14="http://schemas.microsoft.com/office/powerpoint/2010/main" val="9982634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Şifre yada </a:t>
            </a:r>
            <a:r>
              <a:rPr lang="tr-TR" dirty="0" err="1"/>
              <a:t>k.a</a:t>
            </a:r>
            <a:r>
              <a:rPr lang="tr-TR" dirty="0"/>
              <a:t> yanlışsa</a:t>
            </a:r>
          </a:p>
        </p:txBody>
      </p:sp>
      <p:pic>
        <p:nvPicPr>
          <p:cNvPr id="4" name="İçerik Yer Tutucusu 3"/>
          <p:cNvPicPr>
            <a:picLocks noGrp="1" noChangeAspect="1"/>
          </p:cNvPicPr>
          <p:nvPr>
            <p:ph idx="1"/>
          </p:nvPr>
        </p:nvPicPr>
        <p:blipFill>
          <a:blip r:embed="rId2"/>
          <a:stretch>
            <a:fillRect/>
          </a:stretch>
        </p:blipFill>
        <p:spPr>
          <a:xfrm>
            <a:off x="3146478" y="1825625"/>
            <a:ext cx="5899044" cy="4351338"/>
          </a:xfrm>
          <a:prstGeom prst="rect">
            <a:avLst/>
          </a:prstGeom>
        </p:spPr>
      </p:pic>
    </p:spTree>
    <p:extLst>
      <p:ext uri="{BB962C8B-B14F-4D97-AF65-F5344CB8AC3E}">
        <p14:creationId xmlns:p14="http://schemas.microsoft.com/office/powerpoint/2010/main" val="34127435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Tamamen kurulunca</a:t>
            </a:r>
          </a:p>
        </p:txBody>
      </p:sp>
      <p:pic>
        <p:nvPicPr>
          <p:cNvPr id="4" name="İçerik Yer Tutucusu 3"/>
          <p:cNvPicPr>
            <a:picLocks noGrp="1" noChangeAspect="1"/>
          </p:cNvPicPr>
          <p:nvPr>
            <p:ph idx="1"/>
          </p:nvPr>
        </p:nvPicPr>
        <p:blipFill>
          <a:blip r:embed="rId2"/>
          <a:stretch>
            <a:fillRect/>
          </a:stretch>
        </p:blipFill>
        <p:spPr>
          <a:xfrm>
            <a:off x="3127449" y="1825625"/>
            <a:ext cx="5937102" cy="4351338"/>
          </a:xfrm>
          <a:prstGeom prst="rect">
            <a:avLst/>
          </a:prstGeom>
        </p:spPr>
      </p:pic>
    </p:spTree>
    <p:extLst>
      <p:ext uri="{BB962C8B-B14F-4D97-AF65-F5344CB8AC3E}">
        <p14:creationId xmlns:p14="http://schemas.microsoft.com/office/powerpoint/2010/main" val="19015157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Test</a:t>
            </a:r>
          </a:p>
        </p:txBody>
      </p:sp>
      <p:pic>
        <p:nvPicPr>
          <p:cNvPr id="4" name="İçerik Yer Tutucusu 3"/>
          <p:cNvPicPr>
            <a:picLocks noGrp="1" noChangeAspect="1"/>
          </p:cNvPicPr>
          <p:nvPr>
            <p:ph idx="1"/>
          </p:nvPr>
        </p:nvPicPr>
        <p:blipFill>
          <a:blip r:embed="rId2"/>
          <a:stretch>
            <a:fillRect/>
          </a:stretch>
        </p:blipFill>
        <p:spPr>
          <a:xfrm>
            <a:off x="1862137" y="2005806"/>
            <a:ext cx="8467725" cy="3990975"/>
          </a:xfrm>
          <a:prstGeom prst="rect">
            <a:avLst/>
          </a:prstGeom>
        </p:spPr>
      </p:pic>
    </p:spTree>
    <p:extLst>
      <p:ext uri="{BB962C8B-B14F-4D97-AF65-F5344CB8AC3E}">
        <p14:creationId xmlns:p14="http://schemas.microsoft.com/office/powerpoint/2010/main" val="24120271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Test</a:t>
            </a:r>
          </a:p>
        </p:txBody>
      </p:sp>
      <p:pic>
        <p:nvPicPr>
          <p:cNvPr id="4" name="İçerik Yer Tutucusu 3"/>
          <p:cNvPicPr>
            <a:picLocks noGrp="1" noChangeAspect="1"/>
          </p:cNvPicPr>
          <p:nvPr>
            <p:ph idx="1"/>
          </p:nvPr>
        </p:nvPicPr>
        <p:blipFill>
          <a:blip r:embed="rId3"/>
          <a:stretch>
            <a:fillRect/>
          </a:stretch>
        </p:blipFill>
        <p:spPr>
          <a:xfrm>
            <a:off x="838200" y="1957564"/>
            <a:ext cx="10515600" cy="4087459"/>
          </a:xfrm>
          <a:prstGeom prst="rect">
            <a:avLst/>
          </a:prstGeom>
        </p:spPr>
      </p:pic>
    </p:spTree>
    <p:extLst>
      <p:ext uri="{BB962C8B-B14F-4D97-AF65-F5344CB8AC3E}">
        <p14:creationId xmlns:p14="http://schemas.microsoft.com/office/powerpoint/2010/main" val="7866964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DNS için</a:t>
            </a:r>
          </a:p>
        </p:txBody>
      </p:sp>
      <p:pic>
        <p:nvPicPr>
          <p:cNvPr id="4" name="İçerik Yer Tutucusu 3"/>
          <p:cNvPicPr>
            <a:picLocks noGrp="1" noChangeAspect="1"/>
          </p:cNvPicPr>
          <p:nvPr>
            <p:ph idx="1"/>
          </p:nvPr>
        </p:nvPicPr>
        <p:blipFill>
          <a:blip r:embed="rId2"/>
          <a:stretch>
            <a:fillRect/>
          </a:stretch>
        </p:blipFill>
        <p:spPr>
          <a:xfrm>
            <a:off x="2375556" y="1276968"/>
            <a:ext cx="6691622" cy="4899995"/>
          </a:xfrm>
          <a:prstGeom prst="rect">
            <a:avLst/>
          </a:prstGeom>
        </p:spPr>
      </p:pic>
    </p:spTree>
    <p:extLst>
      <p:ext uri="{BB962C8B-B14F-4D97-AF65-F5344CB8AC3E}">
        <p14:creationId xmlns:p14="http://schemas.microsoft.com/office/powerpoint/2010/main" val="24189911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stretch>
            <a:fillRect/>
          </a:stretch>
        </p:blipFill>
        <p:spPr>
          <a:xfrm>
            <a:off x="1431637" y="252050"/>
            <a:ext cx="8460509" cy="5943096"/>
          </a:xfrm>
          <a:prstGeom prst="rect">
            <a:avLst/>
          </a:prstGeom>
        </p:spPr>
      </p:pic>
    </p:spTree>
    <p:extLst>
      <p:ext uri="{BB962C8B-B14F-4D97-AF65-F5344CB8AC3E}">
        <p14:creationId xmlns:p14="http://schemas.microsoft.com/office/powerpoint/2010/main" val="4445212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b="1" dirty="0"/>
              <a:t>Media Access Control (MAC) Adresi</a:t>
            </a:r>
            <a:endParaRPr lang="tr-TR" dirty="0"/>
          </a:p>
        </p:txBody>
      </p:sp>
      <p:sp>
        <p:nvSpPr>
          <p:cNvPr id="3" name="İçerik Yer Tutucusu 2"/>
          <p:cNvSpPr>
            <a:spLocks noGrp="1"/>
          </p:cNvSpPr>
          <p:nvPr>
            <p:ph idx="1"/>
          </p:nvPr>
        </p:nvSpPr>
        <p:spPr/>
        <p:txBody>
          <a:bodyPr/>
          <a:lstStyle/>
          <a:p>
            <a:r>
              <a:rPr lang="tr-TR" dirty="0"/>
              <a:t>Bu durumda "MAC", bir ağ ara yüzünü benzersiz bir şekilde tanımlayan bir adres türünü ifade eder. Her ağ ara yüzüne (örneğin, bir ağ kartına) atanmış olan 12 haneli bir sayı ve harf kombinasyonundan oluşur. Bu adres, veri iletişiminde cihazların kimlik doğrulaması ve yönlendirilmesi için kullanılır.</a:t>
            </a:r>
          </a:p>
        </p:txBody>
      </p:sp>
    </p:spTree>
    <p:extLst>
      <p:ext uri="{BB962C8B-B14F-4D97-AF65-F5344CB8AC3E}">
        <p14:creationId xmlns:p14="http://schemas.microsoft.com/office/powerpoint/2010/main" val="4410323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MAC adresleri</a:t>
            </a:r>
          </a:p>
        </p:txBody>
      </p:sp>
      <p:pic>
        <p:nvPicPr>
          <p:cNvPr id="6" name="İçerik Yer Tutucusu 5"/>
          <p:cNvPicPr>
            <a:picLocks noGrp="1" noChangeAspect="1"/>
          </p:cNvPicPr>
          <p:nvPr>
            <p:ph idx="1"/>
          </p:nvPr>
        </p:nvPicPr>
        <p:blipFill>
          <a:blip r:embed="rId2"/>
          <a:stretch>
            <a:fillRect/>
          </a:stretch>
        </p:blipFill>
        <p:spPr>
          <a:xfrm>
            <a:off x="3310900" y="1825625"/>
            <a:ext cx="5570200" cy="4351338"/>
          </a:xfrm>
          <a:prstGeom prst="rect">
            <a:avLst/>
          </a:prstGeom>
        </p:spPr>
      </p:pic>
    </p:spTree>
    <p:extLst>
      <p:ext uri="{BB962C8B-B14F-4D97-AF65-F5344CB8AC3E}">
        <p14:creationId xmlns:p14="http://schemas.microsoft.com/office/powerpoint/2010/main" val="19987079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MAC adresini değiştirmek</a:t>
            </a:r>
          </a:p>
        </p:txBody>
      </p:sp>
      <p:pic>
        <p:nvPicPr>
          <p:cNvPr id="4" name="İçerik Yer Tutucusu 3"/>
          <p:cNvPicPr>
            <a:picLocks noGrp="1" noChangeAspect="1"/>
          </p:cNvPicPr>
          <p:nvPr>
            <p:ph idx="1"/>
          </p:nvPr>
        </p:nvPicPr>
        <p:blipFill>
          <a:blip r:embed="rId3"/>
          <a:stretch>
            <a:fillRect/>
          </a:stretch>
        </p:blipFill>
        <p:spPr>
          <a:xfrm>
            <a:off x="3150963" y="1408318"/>
            <a:ext cx="6454949" cy="4768645"/>
          </a:xfrm>
          <a:prstGeom prst="rect">
            <a:avLst/>
          </a:prstGeom>
        </p:spPr>
      </p:pic>
      <p:sp>
        <p:nvSpPr>
          <p:cNvPr id="5" name="Yuvarlatılmış Dikdörtgen 4"/>
          <p:cNvSpPr/>
          <p:nvPr/>
        </p:nvSpPr>
        <p:spPr>
          <a:xfrm>
            <a:off x="3150964" y="3068320"/>
            <a:ext cx="2782476" cy="152400"/>
          </a:xfrm>
          <a:prstGeom prst="round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921833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MAC adresini değiştirmek</a:t>
            </a:r>
          </a:p>
        </p:txBody>
      </p:sp>
      <p:pic>
        <p:nvPicPr>
          <p:cNvPr id="4" name="İçerik Yer Tutucusu 3"/>
          <p:cNvPicPr>
            <a:picLocks noGrp="1" noChangeAspect="1"/>
          </p:cNvPicPr>
          <p:nvPr>
            <p:ph idx="1"/>
          </p:nvPr>
        </p:nvPicPr>
        <p:blipFill>
          <a:blip r:embed="rId2"/>
          <a:stretch>
            <a:fillRect/>
          </a:stretch>
        </p:blipFill>
        <p:spPr>
          <a:xfrm>
            <a:off x="3156163" y="1752554"/>
            <a:ext cx="5978410" cy="4424409"/>
          </a:xfrm>
          <a:prstGeom prst="rect">
            <a:avLst/>
          </a:prstGeom>
        </p:spPr>
      </p:pic>
    </p:spTree>
    <p:extLst>
      <p:ext uri="{BB962C8B-B14F-4D97-AF65-F5344CB8AC3E}">
        <p14:creationId xmlns:p14="http://schemas.microsoft.com/office/powerpoint/2010/main" val="37586534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Test</a:t>
            </a:r>
          </a:p>
        </p:txBody>
      </p:sp>
      <p:pic>
        <p:nvPicPr>
          <p:cNvPr id="4" name="İçerik Yer Tutucusu 3"/>
          <p:cNvPicPr>
            <a:picLocks noGrp="1" noChangeAspect="1"/>
          </p:cNvPicPr>
          <p:nvPr>
            <p:ph idx="1"/>
          </p:nvPr>
        </p:nvPicPr>
        <p:blipFill>
          <a:blip r:embed="rId2"/>
          <a:stretch>
            <a:fillRect/>
          </a:stretch>
        </p:blipFill>
        <p:spPr>
          <a:xfrm>
            <a:off x="3136963" y="1825625"/>
            <a:ext cx="5918073" cy="4351338"/>
          </a:xfrm>
          <a:prstGeom prst="rect">
            <a:avLst/>
          </a:prstGeom>
        </p:spPr>
      </p:pic>
    </p:spTree>
    <p:extLst>
      <p:ext uri="{BB962C8B-B14F-4D97-AF65-F5344CB8AC3E}">
        <p14:creationId xmlns:p14="http://schemas.microsoft.com/office/powerpoint/2010/main" val="12150399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Çalışmazsa</a:t>
            </a:r>
          </a:p>
        </p:txBody>
      </p:sp>
      <p:pic>
        <p:nvPicPr>
          <p:cNvPr id="4" name="İçerik Yer Tutucusu 3"/>
          <p:cNvPicPr>
            <a:picLocks noGrp="1" noChangeAspect="1"/>
          </p:cNvPicPr>
          <p:nvPr>
            <p:ph idx="1"/>
          </p:nvPr>
        </p:nvPicPr>
        <p:blipFill>
          <a:blip r:embed="rId3"/>
          <a:stretch>
            <a:fillRect/>
          </a:stretch>
        </p:blipFill>
        <p:spPr>
          <a:xfrm>
            <a:off x="2818414" y="1825625"/>
            <a:ext cx="6555171" cy="4351338"/>
          </a:xfrm>
          <a:prstGeom prst="rect">
            <a:avLst/>
          </a:prstGeom>
        </p:spPr>
      </p:pic>
    </p:spTree>
    <p:extLst>
      <p:ext uri="{BB962C8B-B14F-4D97-AF65-F5344CB8AC3E}">
        <p14:creationId xmlns:p14="http://schemas.microsoft.com/office/powerpoint/2010/main" val="26878282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Airmon-ng</a:t>
            </a:r>
            <a:endParaRPr lang="tr-TR" dirty="0"/>
          </a:p>
        </p:txBody>
      </p:sp>
      <p:sp>
        <p:nvSpPr>
          <p:cNvPr id="3" name="İçerik Yer Tutucusu 2"/>
          <p:cNvSpPr>
            <a:spLocks noGrp="1"/>
          </p:cNvSpPr>
          <p:nvPr>
            <p:ph idx="1"/>
          </p:nvPr>
        </p:nvSpPr>
        <p:spPr/>
        <p:txBody>
          <a:bodyPr/>
          <a:lstStyle/>
          <a:p>
            <a:r>
              <a:rPr lang="tr-TR" dirty="0" err="1"/>
              <a:t>Airmon-ng</a:t>
            </a:r>
            <a:r>
              <a:rPr lang="tr-TR" dirty="0"/>
              <a:t>, </a:t>
            </a:r>
            <a:r>
              <a:rPr lang="tr-TR" dirty="0" err="1"/>
              <a:t>Aircrack-ng</a:t>
            </a:r>
            <a:r>
              <a:rPr lang="tr-TR" dirty="0"/>
              <a:t> adlı bir kablosuz ağ güvenlik aracının bir parçasıdır. </a:t>
            </a:r>
            <a:r>
              <a:rPr lang="tr-TR" dirty="0" err="1"/>
              <a:t>Aircrack-ng</a:t>
            </a:r>
            <a:r>
              <a:rPr lang="tr-TR" dirty="0"/>
              <a:t>, kablosuz ağları test etmek ve güvenlik açıklarını belirlemek amacıyla kullanılan bir dizi aracı içeren bir pakettir. </a:t>
            </a:r>
            <a:r>
              <a:rPr lang="tr-TR" dirty="0" err="1"/>
              <a:t>airmon-ng</a:t>
            </a:r>
            <a:r>
              <a:rPr lang="tr-TR" dirty="0"/>
              <a:t> özellikle kablosuz ağ trafiğini izlemek ve analiz etmek için kullanılır.</a:t>
            </a:r>
          </a:p>
        </p:txBody>
      </p:sp>
    </p:spTree>
    <p:extLst>
      <p:ext uri="{BB962C8B-B14F-4D97-AF65-F5344CB8AC3E}">
        <p14:creationId xmlns:p14="http://schemas.microsoft.com/office/powerpoint/2010/main" val="33883832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Airmon-ng</a:t>
            </a:r>
            <a:endParaRPr lang="tr-TR" dirty="0"/>
          </a:p>
        </p:txBody>
      </p:sp>
      <p:sp>
        <p:nvSpPr>
          <p:cNvPr id="3" name="İçerik Yer Tutucusu 2"/>
          <p:cNvSpPr>
            <a:spLocks noGrp="1"/>
          </p:cNvSpPr>
          <p:nvPr>
            <p:ph idx="1"/>
          </p:nvPr>
        </p:nvSpPr>
        <p:spPr/>
        <p:txBody>
          <a:bodyPr/>
          <a:lstStyle/>
          <a:p>
            <a:r>
              <a:rPr lang="tr-TR" dirty="0"/>
              <a:t>Bu araç, bir kablosuz ağ adaptörünü "monitör </a:t>
            </a:r>
            <a:r>
              <a:rPr lang="tr-TR" dirty="0" err="1"/>
              <a:t>moduna</a:t>
            </a:r>
            <a:r>
              <a:rPr lang="tr-TR" dirty="0"/>
              <a:t>" geçirerek, kablosuz ağ trafiğini yakalamak ve incelemek için kullanılır. Monitör </a:t>
            </a:r>
            <a:r>
              <a:rPr lang="tr-TR" dirty="0" err="1"/>
              <a:t>modu</a:t>
            </a:r>
            <a:r>
              <a:rPr lang="tr-TR" dirty="0"/>
              <a:t>, adaptörün sadece alınan paketleri değil, aynı zamanda tüm kablosuz ağ trafiğini dinleyebilmesini sağlayan bir </a:t>
            </a:r>
            <a:r>
              <a:rPr lang="tr-TR" dirty="0" err="1"/>
              <a:t>moddur</a:t>
            </a:r>
            <a:r>
              <a:rPr lang="tr-TR" dirty="0"/>
              <a:t>. Bu özellik, ağ güvenlik testleri, ağ performansı izleme veya kablosuz ağ trafiğini analiz etme amaçlarıyla kullanılabilir.</a:t>
            </a:r>
          </a:p>
        </p:txBody>
      </p:sp>
    </p:spTree>
    <p:extLst>
      <p:ext uri="{BB962C8B-B14F-4D97-AF65-F5344CB8AC3E}">
        <p14:creationId xmlns:p14="http://schemas.microsoft.com/office/powerpoint/2010/main" val="36281051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Airmon-ng</a:t>
            </a:r>
            <a:endParaRPr lang="tr-TR" dirty="0"/>
          </a:p>
        </p:txBody>
      </p:sp>
      <p:sp>
        <p:nvSpPr>
          <p:cNvPr id="3" name="İçerik Yer Tutucusu 2"/>
          <p:cNvSpPr>
            <a:spLocks noGrp="1"/>
          </p:cNvSpPr>
          <p:nvPr>
            <p:ph idx="1"/>
          </p:nvPr>
        </p:nvSpPr>
        <p:spPr/>
        <p:txBody>
          <a:bodyPr/>
          <a:lstStyle/>
          <a:p>
            <a:r>
              <a:rPr lang="tr-TR" dirty="0" err="1"/>
              <a:t>Airmon-ng</a:t>
            </a:r>
            <a:r>
              <a:rPr lang="tr-TR" dirty="0"/>
              <a:t>, genel olarak kullanıcıya ağ güvenliği ve performansıyla ilgili bilgiler sağlamak, ağdaki güvenlik açıklarını tespit etmek ve kapatmak için kullanılır. </a:t>
            </a:r>
          </a:p>
          <a:p>
            <a:r>
              <a:rPr lang="tr-TR" dirty="0"/>
              <a:t>Ancak, bu tür araçları yasal ve etik kurallara uygun bir şekilde kullanmak önemlidir. </a:t>
            </a:r>
          </a:p>
          <a:p>
            <a:r>
              <a:rPr lang="tr-TR" dirty="0"/>
              <a:t>Kendi ağınız üzerinde veya izin almadan başkalarının ağlarını test etmek yasa dışı olabilir ve ciddi sonuçlara yol açabilir. Bu araçları kullanmadan önce, yerel yasalara ve etik kurallara saygı göstermek önemlidir.</a:t>
            </a:r>
          </a:p>
        </p:txBody>
      </p:sp>
    </p:spTree>
    <p:extLst>
      <p:ext uri="{BB962C8B-B14F-4D97-AF65-F5344CB8AC3E}">
        <p14:creationId xmlns:p14="http://schemas.microsoft.com/office/powerpoint/2010/main" val="26741110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Kısaca </a:t>
            </a:r>
            <a:r>
              <a:rPr lang="tr-TR" dirty="0" err="1"/>
              <a:t>Monitor</a:t>
            </a:r>
            <a:r>
              <a:rPr lang="tr-TR" dirty="0"/>
              <a:t> </a:t>
            </a:r>
            <a:r>
              <a:rPr lang="tr-TR" dirty="0" err="1"/>
              <a:t>mod</a:t>
            </a:r>
            <a:endParaRPr lang="tr-TR" dirty="0"/>
          </a:p>
        </p:txBody>
      </p:sp>
      <p:sp>
        <p:nvSpPr>
          <p:cNvPr id="3" name="İçerik Yer Tutucusu 2"/>
          <p:cNvSpPr>
            <a:spLocks noGrp="1"/>
          </p:cNvSpPr>
          <p:nvPr>
            <p:ph idx="1"/>
          </p:nvPr>
        </p:nvSpPr>
        <p:spPr/>
        <p:txBody>
          <a:bodyPr/>
          <a:lstStyle/>
          <a:p>
            <a:r>
              <a:rPr lang="tr-TR" dirty="0" err="1"/>
              <a:t>İwconfig</a:t>
            </a:r>
            <a:r>
              <a:rPr lang="tr-TR" dirty="0"/>
              <a:t> sadece </a:t>
            </a:r>
            <a:r>
              <a:rPr lang="tr-TR" dirty="0" err="1"/>
              <a:t>wireless</a:t>
            </a:r>
            <a:r>
              <a:rPr lang="tr-TR" dirty="0"/>
              <a:t> ile bilgileri verir. </a:t>
            </a:r>
          </a:p>
          <a:p>
            <a:r>
              <a:rPr lang="tr-TR" dirty="0" err="1"/>
              <a:t>Manage</a:t>
            </a:r>
            <a:r>
              <a:rPr lang="tr-TR" dirty="0"/>
              <a:t> </a:t>
            </a:r>
            <a:r>
              <a:rPr lang="tr-TR" dirty="0" err="1"/>
              <a:t>mode’da</a:t>
            </a:r>
            <a:r>
              <a:rPr lang="tr-TR" dirty="0"/>
              <a:t> internete bağlanırız. </a:t>
            </a:r>
          </a:p>
          <a:p>
            <a:r>
              <a:rPr lang="tr-TR" dirty="0"/>
              <a:t>Monitör </a:t>
            </a:r>
            <a:r>
              <a:rPr lang="tr-TR" dirty="0" err="1"/>
              <a:t>modda</a:t>
            </a:r>
            <a:r>
              <a:rPr lang="tr-TR" dirty="0"/>
              <a:t> ise bağlı olmadığımız ağ hakkında bilgi toplarız. </a:t>
            </a:r>
          </a:p>
          <a:p>
            <a:endParaRPr lang="tr-TR" dirty="0"/>
          </a:p>
        </p:txBody>
      </p:sp>
    </p:spTree>
    <p:extLst>
      <p:ext uri="{BB962C8B-B14F-4D97-AF65-F5344CB8AC3E}">
        <p14:creationId xmlns:p14="http://schemas.microsoft.com/office/powerpoint/2010/main" val="3747056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stretch>
            <a:fillRect/>
          </a:stretch>
        </p:blipFill>
        <p:spPr>
          <a:xfrm>
            <a:off x="1253099" y="75316"/>
            <a:ext cx="9403050" cy="6622536"/>
          </a:xfrm>
          <a:prstGeom prst="rect">
            <a:avLst/>
          </a:prstGeom>
        </p:spPr>
      </p:pic>
    </p:spTree>
    <p:extLst>
      <p:ext uri="{BB962C8B-B14F-4D97-AF65-F5344CB8AC3E}">
        <p14:creationId xmlns:p14="http://schemas.microsoft.com/office/powerpoint/2010/main" val="8079687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Managed</a:t>
            </a:r>
            <a:r>
              <a:rPr lang="tr-TR" dirty="0"/>
              <a:t> </a:t>
            </a:r>
            <a:r>
              <a:rPr lang="tr-TR" dirty="0" err="1"/>
              <a:t>mode</a:t>
            </a:r>
            <a:endParaRPr lang="tr-TR" dirty="0"/>
          </a:p>
        </p:txBody>
      </p:sp>
      <p:pic>
        <p:nvPicPr>
          <p:cNvPr id="4" name="İçerik Yer Tutucusu 3"/>
          <p:cNvPicPr>
            <a:picLocks noGrp="1" noChangeAspect="1"/>
          </p:cNvPicPr>
          <p:nvPr>
            <p:ph idx="1"/>
          </p:nvPr>
        </p:nvPicPr>
        <p:blipFill>
          <a:blip r:embed="rId2"/>
          <a:stretch>
            <a:fillRect/>
          </a:stretch>
        </p:blipFill>
        <p:spPr>
          <a:xfrm>
            <a:off x="1662112" y="2001044"/>
            <a:ext cx="8867775" cy="4000500"/>
          </a:xfrm>
          <a:prstGeom prst="rect">
            <a:avLst/>
          </a:prstGeom>
        </p:spPr>
      </p:pic>
    </p:spTree>
    <p:extLst>
      <p:ext uri="{BB962C8B-B14F-4D97-AF65-F5344CB8AC3E}">
        <p14:creationId xmlns:p14="http://schemas.microsoft.com/office/powerpoint/2010/main" val="3802149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Airmon-ng</a:t>
            </a:r>
            <a:r>
              <a:rPr lang="tr-TR" dirty="0"/>
              <a:t> start {ağ adı} </a:t>
            </a:r>
            <a:r>
              <a:rPr lang="tr-TR" dirty="0">
                <a:sym typeface="Wingdings" panose="05000000000000000000" pitchFamily="2" charset="2"/>
              </a:rPr>
              <a:t></a:t>
            </a:r>
            <a:r>
              <a:rPr lang="tr-TR" dirty="0" err="1">
                <a:sym typeface="Wingdings" panose="05000000000000000000" pitchFamily="2" charset="2"/>
              </a:rPr>
              <a:t>Monitor</a:t>
            </a:r>
            <a:r>
              <a:rPr lang="tr-TR" dirty="0">
                <a:sym typeface="Wingdings" panose="05000000000000000000" pitchFamily="2" charset="2"/>
              </a:rPr>
              <a:t> </a:t>
            </a:r>
            <a:r>
              <a:rPr lang="tr-TR" dirty="0" err="1">
                <a:sym typeface="Wingdings" panose="05000000000000000000" pitchFamily="2" charset="2"/>
              </a:rPr>
              <a:t>mode</a:t>
            </a:r>
            <a:endParaRPr lang="tr-TR" dirty="0"/>
          </a:p>
        </p:txBody>
      </p:sp>
      <p:pic>
        <p:nvPicPr>
          <p:cNvPr id="4" name="İçerik Yer Tutucusu 3"/>
          <p:cNvPicPr>
            <a:picLocks noGrp="1" noChangeAspect="1"/>
          </p:cNvPicPr>
          <p:nvPr>
            <p:ph idx="1"/>
          </p:nvPr>
        </p:nvPicPr>
        <p:blipFill>
          <a:blip r:embed="rId2"/>
          <a:stretch>
            <a:fillRect/>
          </a:stretch>
        </p:blipFill>
        <p:spPr>
          <a:xfrm>
            <a:off x="2776940" y="1825625"/>
            <a:ext cx="6638120" cy="4351338"/>
          </a:xfrm>
          <a:prstGeom prst="rect">
            <a:avLst/>
          </a:prstGeom>
        </p:spPr>
      </p:pic>
    </p:spTree>
    <p:extLst>
      <p:ext uri="{BB962C8B-B14F-4D97-AF65-F5344CB8AC3E}">
        <p14:creationId xmlns:p14="http://schemas.microsoft.com/office/powerpoint/2010/main" val="41189290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Hatalar oldu, öneri uygulandı</a:t>
            </a:r>
          </a:p>
        </p:txBody>
      </p:sp>
      <p:pic>
        <p:nvPicPr>
          <p:cNvPr id="4" name="İçerik Yer Tutucusu 3"/>
          <p:cNvPicPr>
            <a:picLocks noGrp="1" noChangeAspect="1"/>
          </p:cNvPicPr>
          <p:nvPr>
            <p:ph idx="1"/>
          </p:nvPr>
        </p:nvPicPr>
        <p:blipFill>
          <a:blip r:embed="rId2"/>
          <a:stretch>
            <a:fillRect/>
          </a:stretch>
        </p:blipFill>
        <p:spPr>
          <a:xfrm>
            <a:off x="3154888" y="1825625"/>
            <a:ext cx="5882224" cy="4351338"/>
          </a:xfrm>
          <a:prstGeom prst="rect">
            <a:avLst/>
          </a:prstGeom>
        </p:spPr>
      </p:pic>
    </p:spTree>
    <p:extLst>
      <p:ext uri="{BB962C8B-B14F-4D97-AF65-F5344CB8AC3E}">
        <p14:creationId xmlns:p14="http://schemas.microsoft.com/office/powerpoint/2010/main" val="41619957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Problem!!!</a:t>
            </a:r>
          </a:p>
        </p:txBody>
      </p:sp>
      <p:sp>
        <p:nvSpPr>
          <p:cNvPr id="3" name="İçerik Yer Tutucusu 2"/>
          <p:cNvSpPr>
            <a:spLocks noGrp="1"/>
          </p:cNvSpPr>
          <p:nvPr>
            <p:ph idx="1"/>
          </p:nvPr>
        </p:nvSpPr>
        <p:spPr/>
        <p:txBody>
          <a:bodyPr/>
          <a:lstStyle/>
          <a:p>
            <a:r>
              <a:rPr lang="tr-TR" dirty="0"/>
              <a:t>Ya monitör </a:t>
            </a:r>
            <a:r>
              <a:rPr lang="tr-TR" dirty="0" err="1"/>
              <a:t>moddan</a:t>
            </a:r>
            <a:r>
              <a:rPr lang="tr-TR" dirty="0"/>
              <a:t> internete bağlandığımız </a:t>
            </a:r>
            <a:r>
              <a:rPr lang="tr-TR" dirty="0" err="1"/>
              <a:t>manage</a:t>
            </a:r>
            <a:r>
              <a:rPr lang="tr-TR" dirty="0"/>
              <a:t> moda geçemezsek. Ne olacak?</a:t>
            </a:r>
          </a:p>
        </p:txBody>
      </p:sp>
    </p:spTree>
    <p:extLst>
      <p:ext uri="{BB962C8B-B14F-4D97-AF65-F5344CB8AC3E}">
        <p14:creationId xmlns:p14="http://schemas.microsoft.com/office/powerpoint/2010/main" val="3955213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Hala </a:t>
            </a:r>
            <a:r>
              <a:rPr lang="tr-TR" dirty="0" err="1"/>
              <a:t>Monitor</a:t>
            </a:r>
            <a:r>
              <a:rPr lang="tr-TR" dirty="0"/>
              <a:t> </a:t>
            </a:r>
            <a:r>
              <a:rPr lang="tr-TR" dirty="0" err="1"/>
              <a:t>modda</a:t>
            </a:r>
            <a:endParaRPr lang="tr-TR" dirty="0"/>
          </a:p>
        </p:txBody>
      </p:sp>
      <p:pic>
        <p:nvPicPr>
          <p:cNvPr id="4" name="İçerik Yer Tutucusu 3"/>
          <p:cNvPicPr>
            <a:picLocks noGrp="1" noChangeAspect="1"/>
          </p:cNvPicPr>
          <p:nvPr>
            <p:ph idx="1"/>
          </p:nvPr>
        </p:nvPicPr>
        <p:blipFill>
          <a:blip r:embed="rId3"/>
          <a:stretch>
            <a:fillRect/>
          </a:stretch>
        </p:blipFill>
        <p:spPr>
          <a:xfrm>
            <a:off x="3380455" y="1825625"/>
            <a:ext cx="5431090" cy="4351338"/>
          </a:xfrm>
          <a:prstGeom prst="rect">
            <a:avLst/>
          </a:prstGeom>
        </p:spPr>
      </p:pic>
    </p:spTree>
    <p:extLst>
      <p:ext uri="{BB962C8B-B14F-4D97-AF65-F5344CB8AC3E}">
        <p14:creationId xmlns:p14="http://schemas.microsoft.com/office/powerpoint/2010/main" val="33243815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Sonunda tekrar </a:t>
            </a:r>
            <a:r>
              <a:rPr lang="tr-TR" dirty="0" err="1"/>
              <a:t>manage</a:t>
            </a:r>
            <a:r>
              <a:rPr lang="tr-TR" dirty="0"/>
              <a:t> moda döndü</a:t>
            </a:r>
          </a:p>
        </p:txBody>
      </p:sp>
      <p:pic>
        <p:nvPicPr>
          <p:cNvPr id="4" name="İçerik Yer Tutucusu 3"/>
          <p:cNvPicPr>
            <a:picLocks noGrp="1" noChangeAspect="1"/>
          </p:cNvPicPr>
          <p:nvPr>
            <p:ph idx="1"/>
          </p:nvPr>
        </p:nvPicPr>
        <p:blipFill>
          <a:blip r:embed="rId2"/>
          <a:stretch>
            <a:fillRect/>
          </a:stretch>
        </p:blipFill>
        <p:spPr>
          <a:xfrm>
            <a:off x="2347912" y="2501106"/>
            <a:ext cx="7496175" cy="3000375"/>
          </a:xfrm>
          <a:prstGeom prst="rect">
            <a:avLst/>
          </a:prstGeom>
        </p:spPr>
      </p:pic>
    </p:spTree>
    <p:extLst>
      <p:ext uri="{BB962C8B-B14F-4D97-AF65-F5344CB8AC3E}">
        <p14:creationId xmlns:p14="http://schemas.microsoft.com/office/powerpoint/2010/main" val="28091584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201D8-EA9A-9DFF-F1C7-40E458CE8AC0}"/>
              </a:ext>
            </a:extLst>
          </p:cNvPr>
          <p:cNvSpPr>
            <a:spLocks noGrp="1"/>
          </p:cNvSpPr>
          <p:nvPr>
            <p:ph type="title"/>
          </p:nvPr>
        </p:nvSpPr>
        <p:spPr/>
        <p:txBody>
          <a:bodyPr/>
          <a:lstStyle/>
          <a:p>
            <a:r>
              <a:rPr lang="tr-TR" dirty="0"/>
              <a:t>İkinci yol (Önerilen)</a:t>
            </a:r>
          </a:p>
        </p:txBody>
      </p:sp>
      <p:pic>
        <p:nvPicPr>
          <p:cNvPr id="5" name="Content Placeholder 4">
            <a:extLst>
              <a:ext uri="{FF2B5EF4-FFF2-40B4-BE49-F238E27FC236}">
                <a16:creationId xmlns:a16="http://schemas.microsoft.com/office/drawing/2014/main" id="{012CB696-AEB8-8500-C722-4F69E443A1E8}"/>
              </a:ext>
            </a:extLst>
          </p:cNvPr>
          <p:cNvPicPr>
            <a:picLocks noGrp="1" noChangeAspect="1"/>
          </p:cNvPicPr>
          <p:nvPr>
            <p:ph idx="1"/>
          </p:nvPr>
        </p:nvPicPr>
        <p:blipFill>
          <a:blip r:embed="rId2"/>
          <a:stretch>
            <a:fillRect/>
          </a:stretch>
        </p:blipFill>
        <p:spPr>
          <a:xfrm>
            <a:off x="838200" y="1865161"/>
            <a:ext cx="9299023" cy="3942786"/>
          </a:xfrm>
        </p:spPr>
      </p:pic>
    </p:spTree>
    <p:extLst>
      <p:ext uri="{BB962C8B-B14F-4D97-AF65-F5344CB8AC3E}">
        <p14:creationId xmlns:p14="http://schemas.microsoft.com/office/powerpoint/2010/main" val="28255498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Tekrar </a:t>
            </a:r>
            <a:r>
              <a:rPr lang="tr-TR" dirty="0" err="1"/>
              <a:t>manage</a:t>
            </a:r>
            <a:r>
              <a:rPr lang="tr-TR" dirty="0"/>
              <a:t> moda döndü</a:t>
            </a:r>
          </a:p>
        </p:txBody>
      </p:sp>
      <p:pic>
        <p:nvPicPr>
          <p:cNvPr id="7" name="Content Placeholder 6">
            <a:extLst>
              <a:ext uri="{FF2B5EF4-FFF2-40B4-BE49-F238E27FC236}">
                <a16:creationId xmlns:a16="http://schemas.microsoft.com/office/drawing/2014/main" id="{35E33F6D-26BA-7A23-446A-64238F11E35F}"/>
              </a:ext>
            </a:extLst>
          </p:cNvPr>
          <p:cNvPicPr>
            <a:picLocks noGrp="1" noChangeAspect="1"/>
          </p:cNvPicPr>
          <p:nvPr>
            <p:ph idx="1"/>
          </p:nvPr>
        </p:nvPicPr>
        <p:blipFill>
          <a:blip r:embed="rId2"/>
          <a:stretch>
            <a:fillRect/>
          </a:stretch>
        </p:blipFill>
        <p:spPr>
          <a:xfrm>
            <a:off x="1858589" y="1784533"/>
            <a:ext cx="8692180" cy="4367239"/>
          </a:xfrm>
        </p:spPr>
      </p:pic>
    </p:spTree>
    <p:extLst>
      <p:ext uri="{BB962C8B-B14F-4D97-AF65-F5344CB8AC3E}">
        <p14:creationId xmlns:p14="http://schemas.microsoft.com/office/powerpoint/2010/main" val="21236633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People working on ideas">
            <a:extLst>
              <a:ext uri="{FF2B5EF4-FFF2-40B4-BE49-F238E27FC236}">
                <a16:creationId xmlns:a16="http://schemas.microsoft.com/office/drawing/2014/main" id="{C28C18B2-A714-442C-1FCD-1E0E9E125404}"/>
              </a:ext>
            </a:extLst>
          </p:cNvPr>
          <p:cNvPicPr>
            <a:picLocks noChangeAspect="1"/>
          </p:cNvPicPr>
          <p:nvPr/>
        </p:nvPicPr>
        <p:blipFill>
          <a:blip r:embed="rId2"/>
          <a:srcRect r="17209" b="2"/>
          <a:stretch/>
        </p:blipFill>
        <p:spPr>
          <a:xfrm>
            <a:off x="3523488" y="10"/>
            <a:ext cx="8668512" cy="6857990"/>
          </a:xfrm>
          <a:prstGeom prst="rect">
            <a:avLst/>
          </a:prstGeom>
        </p:spPr>
      </p:pic>
      <p:sp>
        <p:nvSpPr>
          <p:cNvPr id="16" name="Rectangle 1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9ABEA2-3F55-404C-B64A-736EA477F6AE}"/>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tr-TR" sz="4800" dirty="0">
                <a:solidFill>
                  <a:schemeClr val="bg1"/>
                </a:solidFill>
              </a:rPr>
              <a:t>AĞLARDAN BİLGİ TOPLAMA</a:t>
            </a:r>
            <a:endParaRPr lang="en-US" sz="4800" dirty="0">
              <a:solidFill>
                <a:schemeClr val="bg1"/>
              </a:solidFill>
            </a:endParaRP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594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Ağlardan bilgi toplama (önerilmeyen yol)</a:t>
            </a:r>
          </a:p>
        </p:txBody>
      </p:sp>
      <p:pic>
        <p:nvPicPr>
          <p:cNvPr id="4" name="İçerik Yer Tutucusu 3"/>
          <p:cNvPicPr>
            <a:picLocks noGrp="1" noChangeAspect="1"/>
          </p:cNvPicPr>
          <p:nvPr>
            <p:ph idx="1"/>
          </p:nvPr>
        </p:nvPicPr>
        <p:blipFill>
          <a:blip r:embed="rId3"/>
          <a:stretch>
            <a:fillRect/>
          </a:stretch>
        </p:blipFill>
        <p:spPr>
          <a:xfrm>
            <a:off x="3058551" y="1690688"/>
            <a:ext cx="6241152" cy="4351338"/>
          </a:xfrm>
          <a:prstGeom prst="rect">
            <a:avLst/>
          </a:prstGeom>
        </p:spPr>
      </p:pic>
      <p:sp>
        <p:nvSpPr>
          <p:cNvPr id="5" name="Dikdörtgen 4"/>
          <p:cNvSpPr/>
          <p:nvPr/>
        </p:nvSpPr>
        <p:spPr>
          <a:xfrm>
            <a:off x="99667" y="3281280"/>
            <a:ext cx="2774157" cy="369332"/>
          </a:xfrm>
          <a:prstGeom prst="rect">
            <a:avLst/>
          </a:prstGeom>
        </p:spPr>
        <p:txBody>
          <a:bodyPr wrap="none">
            <a:spAutoFit/>
          </a:bodyPr>
          <a:lstStyle/>
          <a:p>
            <a:r>
              <a:rPr lang="tr-TR" dirty="0"/>
              <a:t>İlk iş monitör moda geçmek</a:t>
            </a:r>
          </a:p>
        </p:txBody>
      </p:sp>
    </p:spTree>
    <p:extLst>
      <p:ext uri="{BB962C8B-B14F-4D97-AF65-F5344CB8AC3E}">
        <p14:creationId xmlns:p14="http://schemas.microsoft.com/office/powerpoint/2010/main" val="3671717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stretch>
            <a:fillRect/>
          </a:stretch>
        </p:blipFill>
        <p:spPr>
          <a:xfrm>
            <a:off x="1376218" y="65240"/>
            <a:ext cx="9337242" cy="6399060"/>
          </a:xfrm>
          <a:prstGeom prst="rect">
            <a:avLst/>
          </a:prstGeom>
        </p:spPr>
      </p:pic>
    </p:spTree>
    <p:extLst>
      <p:ext uri="{BB962C8B-B14F-4D97-AF65-F5344CB8AC3E}">
        <p14:creationId xmlns:p14="http://schemas.microsoft.com/office/powerpoint/2010/main" val="16424420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201D8-EA9A-9DFF-F1C7-40E458CE8AC0}"/>
              </a:ext>
            </a:extLst>
          </p:cNvPr>
          <p:cNvSpPr>
            <a:spLocks noGrp="1"/>
          </p:cNvSpPr>
          <p:nvPr>
            <p:ph type="title"/>
          </p:nvPr>
        </p:nvSpPr>
        <p:spPr/>
        <p:txBody>
          <a:bodyPr/>
          <a:lstStyle/>
          <a:p>
            <a:r>
              <a:rPr lang="tr-TR" dirty="0"/>
              <a:t>İkinci yol (Önerilen)</a:t>
            </a:r>
          </a:p>
        </p:txBody>
      </p:sp>
      <p:pic>
        <p:nvPicPr>
          <p:cNvPr id="5" name="Content Placeholder 4">
            <a:extLst>
              <a:ext uri="{FF2B5EF4-FFF2-40B4-BE49-F238E27FC236}">
                <a16:creationId xmlns:a16="http://schemas.microsoft.com/office/drawing/2014/main" id="{012CB696-AEB8-8500-C722-4F69E443A1E8}"/>
              </a:ext>
            </a:extLst>
          </p:cNvPr>
          <p:cNvPicPr>
            <a:picLocks noGrp="1" noChangeAspect="1"/>
          </p:cNvPicPr>
          <p:nvPr>
            <p:ph idx="1"/>
          </p:nvPr>
        </p:nvPicPr>
        <p:blipFill>
          <a:blip r:embed="rId2"/>
          <a:stretch>
            <a:fillRect/>
          </a:stretch>
        </p:blipFill>
        <p:spPr>
          <a:xfrm>
            <a:off x="838200" y="1865161"/>
            <a:ext cx="9299023" cy="3942786"/>
          </a:xfrm>
        </p:spPr>
      </p:pic>
    </p:spTree>
    <p:extLst>
      <p:ext uri="{BB962C8B-B14F-4D97-AF65-F5344CB8AC3E}">
        <p14:creationId xmlns:p14="http://schemas.microsoft.com/office/powerpoint/2010/main" val="304478635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Airodump-ng</a:t>
            </a:r>
            <a:endParaRPr lang="tr-TR" dirty="0"/>
          </a:p>
        </p:txBody>
      </p:sp>
      <p:pic>
        <p:nvPicPr>
          <p:cNvPr id="4" name="İçerik Yer Tutucusu 3"/>
          <p:cNvPicPr>
            <a:picLocks noGrp="1" noChangeAspect="1"/>
          </p:cNvPicPr>
          <p:nvPr>
            <p:ph idx="1"/>
          </p:nvPr>
        </p:nvPicPr>
        <p:blipFill>
          <a:blip r:embed="rId3"/>
          <a:stretch>
            <a:fillRect/>
          </a:stretch>
        </p:blipFill>
        <p:spPr>
          <a:xfrm>
            <a:off x="1127991" y="2000321"/>
            <a:ext cx="7669797" cy="2257642"/>
          </a:xfrm>
          <a:prstGeom prst="rect">
            <a:avLst/>
          </a:prstGeom>
        </p:spPr>
      </p:pic>
      <p:sp>
        <p:nvSpPr>
          <p:cNvPr id="5" name="Rectangle 1"/>
          <p:cNvSpPr>
            <a:spLocks noChangeArrowheads="1"/>
          </p:cNvSpPr>
          <p:nvPr/>
        </p:nvSpPr>
        <p:spPr bwMode="auto">
          <a:xfrm>
            <a:off x="838200" y="4431344"/>
            <a:ext cx="9245600" cy="12003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2400" b="1" i="0" u="none" strike="noStrike" cap="none" normalizeH="0" baseline="0" dirty="0" err="1">
                <a:ln>
                  <a:noFill/>
                </a:ln>
                <a:solidFill>
                  <a:srgbClr val="0D0D0D"/>
                </a:solidFill>
                <a:effectLst/>
                <a:latin typeface="+mn-lt"/>
              </a:rPr>
              <a:t>airdump-ng</a:t>
            </a:r>
            <a:r>
              <a:rPr kumimoji="0" lang="tr-TR" altLang="tr-TR" sz="2400" b="0" i="0" u="none" strike="noStrike" cap="none" normalizeH="0" baseline="0" dirty="0">
                <a:ln>
                  <a:noFill/>
                </a:ln>
                <a:solidFill>
                  <a:srgbClr val="0D0D0D"/>
                </a:solidFill>
                <a:effectLst/>
                <a:latin typeface="+mn-lt"/>
              </a:rPr>
              <a:t> komutu, Kablosuz Ağları (</a:t>
            </a:r>
            <a:r>
              <a:rPr kumimoji="0" lang="tr-TR" altLang="tr-TR" sz="2400" b="0" i="0" u="none" strike="noStrike" cap="none" normalizeH="0" baseline="0" dirty="0" err="1">
                <a:ln>
                  <a:noFill/>
                </a:ln>
                <a:solidFill>
                  <a:srgbClr val="0D0D0D"/>
                </a:solidFill>
                <a:effectLst/>
                <a:latin typeface="+mn-lt"/>
              </a:rPr>
              <a:t>Wi</a:t>
            </a:r>
            <a:r>
              <a:rPr kumimoji="0" lang="tr-TR" altLang="tr-TR" sz="2400" b="0" i="0" u="none" strike="noStrike" cap="none" normalizeH="0" baseline="0" dirty="0">
                <a:ln>
                  <a:noFill/>
                </a:ln>
                <a:solidFill>
                  <a:srgbClr val="0D0D0D"/>
                </a:solidFill>
                <a:effectLst/>
                <a:latin typeface="+mn-lt"/>
              </a:rPr>
              <a:t>-Fi) izleme ve analiz etme amacıyla kullanılan bir araçtır. Bu komut, çevredeki </a:t>
            </a:r>
            <a:r>
              <a:rPr kumimoji="0" lang="tr-TR" altLang="tr-TR" sz="2400" b="0" i="0" u="none" strike="noStrike" cap="none" normalizeH="0" baseline="0" dirty="0" err="1">
                <a:ln>
                  <a:noFill/>
                </a:ln>
                <a:solidFill>
                  <a:srgbClr val="0D0D0D"/>
                </a:solidFill>
                <a:effectLst/>
                <a:latin typeface="+mn-lt"/>
              </a:rPr>
              <a:t>Wi</a:t>
            </a:r>
            <a:r>
              <a:rPr kumimoji="0" lang="tr-TR" altLang="tr-TR" sz="2400" b="0" i="0" u="none" strike="noStrike" cap="none" normalizeH="0" baseline="0" dirty="0">
                <a:ln>
                  <a:noFill/>
                </a:ln>
                <a:solidFill>
                  <a:srgbClr val="0D0D0D"/>
                </a:solidFill>
                <a:effectLst/>
                <a:latin typeface="+mn-lt"/>
              </a:rPr>
              <a:t>-Fi ağlarının istatistiklerini ve özelliklerini toplar.</a:t>
            </a:r>
            <a:r>
              <a:rPr kumimoji="0" lang="tr-TR" altLang="tr-TR" sz="2400" b="0" i="0" u="none" strike="noStrike" cap="none" normalizeH="0" baseline="0" dirty="0">
                <a:ln>
                  <a:noFill/>
                </a:ln>
                <a:solidFill>
                  <a:schemeClr val="tx1"/>
                </a:solidFill>
                <a:effectLst/>
                <a:latin typeface="+mn-lt"/>
              </a:rPr>
              <a:t> </a:t>
            </a:r>
          </a:p>
        </p:txBody>
      </p:sp>
    </p:spTree>
    <p:extLst>
      <p:ext uri="{BB962C8B-B14F-4D97-AF65-F5344CB8AC3E}">
        <p14:creationId xmlns:p14="http://schemas.microsoft.com/office/powerpoint/2010/main" val="26692927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Airodump-ng</a:t>
            </a:r>
            <a:endParaRPr lang="tr-TR" dirty="0"/>
          </a:p>
        </p:txBody>
      </p:sp>
      <p:pic>
        <p:nvPicPr>
          <p:cNvPr id="4" name="İçerik Yer Tutucusu 3"/>
          <p:cNvPicPr>
            <a:picLocks noGrp="1" noChangeAspect="1"/>
          </p:cNvPicPr>
          <p:nvPr>
            <p:ph idx="1"/>
          </p:nvPr>
        </p:nvPicPr>
        <p:blipFill>
          <a:blip r:embed="rId2"/>
          <a:stretch>
            <a:fillRect/>
          </a:stretch>
        </p:blipFill>
        <p:spPr>
          <a:xfrm>
            <a:off x="2807473" y="1419225"/>
            <a:ext cx="6068672" cy="5159896"/>
          </a:xfrm>
          <a:prstGeom prst="rect">
            <a:avLst/>
          </a:prstGeom>
        </p:spPr>
      </p:pic>
    </p:spTree>
    <p:extLst>
      <p:ext uri="{BB962C8B-B14F-4D97-AF65-F5344CB8AC3E}">
        <p14:creationId xmlns:p14="http://schemas.microsoft.com/office/powerpoint/2010/main" val="27484634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Airodump</a:t>
            </a:r>
            <a:r>
              <a:rPr lang="tr-TR" dirty="0"/>
              <a:t> verileri</a:t>
            </a:r>
          </a:p>
        </p:txBody>
      </p:sp>
      <p:sp>
        <p:nvSpPr>
          <p:cNvPr id="4" name="İçerik Yer Tutucusu 3"/>
          <p:cNvSpPr>
            <a:spLocks noGrp="1"/>
          </p:cNvSpPr>
          <p:nvPr>
            <p:ph idx="1"/>
          </p:nvPr>
        </p:nvSpPr>
        <p:spPr/>
        <p:txBody>
          <a:bodyPr>
            <a:normAutofit fontScale="70000" lnSpcReduction="20000"/>
          </a:bodyPr>
          <a:lstStyle/>
          <a:p>
            <a:r>
              <a:rPr lang="tr-TR" b="1" dirty="0"/>
              <a:t>BSSID (Basic Service Set </a:t>
            </a:r>
            <a:r>
              <a:rPr lang="tr-TR" b="1" dirty="0" err="1"/>
              <a:t>Identifier</a:t>
            </a:r>
            <a:r>
              <a:rPr lang="tr-TR" b="1" dirty="0"/>
              <a:t>):</a:t>
            </a:r>
            <a:r>
              <a:rPr lang="tr-TR" dirty="0"/>
              <a:t> Bu, kablosuz erişim noktasının benzersiz kimliğidir. Her </a:t>
            </a:r>
            <a:r>
              <a:rPr lang="tr-TR" dirty="0" err="1"/>
              <a:t>Wi</a:t>
            </a:r>
            <a:r>
              <a:rPr lang="tr-TR" dirty="0"/>
              <a:t>-Fi ağına ait bir BSSID vardır. </a:t>
            </a:r>
            <a:r>
              <a:rPr lang="tr-TR" b="1" dirty="0"/>
              <a:t>Yani İlgili modemin </a:t>
            </a:r>
            <a:r>
              <a:rPr lang="tr-TR" b="1" dirty="0" err="1"/>
              <a:t>mac</a:t>
            </a:r>
            <a:r>
              <a:rPr lang="tr-TR" b="1" dirty="0"/>
              <a:t> adresi</a:t>
            </a:r>
          </a:p>
          <a:p>
            <a:r>
              <a:rPr lang="tr-TR" b="1" dirty="0"/>
              <a:t>PWR (</a:t>
            </a:r>
            <a:r>
              <a:rPr lang="tr-TR" b="1" dirty="0" err="1"/>
              <a:t>Power</a:t>
            </a:r>
            <a:r>
              <a:rPr lang="tr-TR" b="1" dirty="0"/>
              <a:t> Level):</a:t>
            </a:r>
            <a:r>
              <a:rPr lang="tr-TR" dirty="0"/>
              <a:t> </a:t>
            </a:r>
            <a:r>
              <a:rPr lang="tr-TR" dirty="0" err="1"/>
              <a:t>Wi</a:t>
            </a:r>
            <a:r>
              <a:rPr lang="tr-TR" dirty="0"/>
              <a:t>-Fi ağına olan sinyal gücünü gösterir. Daha yüksek bir PWR değeri, daha güçlü bir sinyali ifade eder.</a:t>
            </a:r>
          </a:p>
          <a:p>
            <a:r>
              <a:rPr lang="tr-TR" b="1" dirty="0" err="1"/>
              <a:t>Beacons</a:t>
            </a:r>
            <a:r>
              <a:rPr lang="tr-TR" b="1" dirty="0"/>
              <a:t>:</a:t>
            </a:r>
            <a:r>
              <a:rPr lang="tr-TR" dirty="0"/>
              <a:t> Bu, erişim noktasının (AP - Access Point) yayınladığı </a:t>
            </a:r>
            <a:r>
              <a:rPr lang="tr-TR" dirty="0" err="1"/>
              <a:t>Beacon</a:t>
            </a:r>
            <a:r>
              <a:rPr lang="tr-TR" dirty="0"/>
              <a:t> çerçevelerinin sayısını gösterir. </a:t>
            </a:r>
            <a:r>
              <a:rPr lang="tr-TR" dirty="0" err="1"/>
              <a:t>Beacon</a:t>
            </a:r>
            <a:r>
              <a:rPr lang="tr-TR" dirty="0"/>
              <a:t> çerçeveleri, bir </a:t>
            </a:r>
            <a:r>
              <a:rPr lang="tr-TR" dirty="0" err="1"/>
              <a:t>Wi</a:t>
            </a:r>
            <a:r>
              <a:rPr lang="tr-TR" dirty="0"/>
              <a:t>-Fi ağının varlığını ve özelliklerini belirtir.</a:t>
            </a:r>
          </a:p>
          <a:p>
            <a:r>
              <a:rPr lang="tr-TR" b="1" dirty="0"/>
              <a:t>Data:</a:t>
            </a:r>
            <a:r>
              <a:rPr lang="tr-TR" dirty="0"/>
              <a:t> Bu, erişim noktasından (AP) alınan data paketlerinin sayısını gösterir. Data paketleri, gerçek veri iletimini ifade eder.</a:t>
            </a:r>
          </a:p>
          <a:p>
            <a:r>
              <a:rPr lang="tr-TR" b="1" dirty="0"/>
              <a:t>#Data:</a:t>
            </a:r>
            <a:r>
              <a:rPr lang="tr-TR" dirty="0"/>
              <a:t> (Data Rate): Bu, </a:t>
            </a:r>
            <a:r>
              <a:rPr lang="tr-TR" dirty="0" err="1"/>
              <a:t>Wi</a:t>
            </a:r>
            <a:r>
              <a:rPr lang="tr-TR" dirty="0"/>
              <a:t>-Fi ağının aktarım hızını gösterir. Daha yüksek bir veri hızı, daha hızlı bir </a:t>
            </a:r>
            <a:r>
              <a:rPr lang="tr-TR" dirty="0" err="1"/>
              <a:t>Wi</a:t>
            </a:r>
            <a:r>
              <a:rPr lang="tr-TR" dirty="0"/>
              <a:t>-Fi bağlantısı anlamına gelir.</a:t>
            </a:r>
          </a:p>
          <a:p>
            <a:r>
              <a:rPr lang="tr-TR" b="1" dirty="0"/>
              <a:t>CH (Channel):</a:t>
            </a:r>
            <a:r>
              <a:rPr lang="tr-TR" dirty="0"/>
              <a:t> Bu, erişim noktasının hangi kablosuz kanalda yayın yaptığını gösterir. Kanal değişikliği interneti hızlandırabilir.</a:t>
            </a:r>
          </a:p>
          <a:p>
            <a:r>
              <a:rPr lang="tr-TR" b="1" dirty="0"/>
              <a:t>MB (</a:t>
            </a:r>
            <a:r>
              <a:rPr lang="tr-TR" b="1" dirty="0" err="1"/>
              <a:t>Max</a:t>
            </a:r>
            <a:r>
              <a:rPr lang="tr-TR" b="1" dirty="0"/>
              <a:t> Rate):</a:t>
            </a:r>
            <a:r>
              <a:rPr lang="tr-TR" dirty="0"/>
              <a:t> Bu, en yüksek veri iletim hızını ifade eder.</a:t>
            </a:r>
          </a:p>
          <a:p>
            <a:r>
              <a:rPr lang="tr-TR" b="1" dirty="0"/>
              <a:t>ENC (</a:t>
            </a:r>
            <a:r>
              <a:rPr lang="tr-TR" b="1" dirty="0" err="1"/>
              <a:t>Encryption</a:t>
            </a:r>
            <a:r>
              <a:rPr lang="tr-TR" b="1" dirty="0"/>
              <a:t>):</a:t>
            </a:r>
            <a:r>
              <a:rPr lang="tr-TR" dirty="0"/>
              <a:t> Bu, ağın hangi tür şifreleme yöntemi ile korunduğunu gösterir (WEP, WPA, WPA2 gibi).</a:t>
            </a:r>
          </a:p>
          <a:p>
            <a:endParaRPr lang="tr-TR" dirty="0"/>
          </a:p>
        </p:txBody>
      </p:sp>
    </p:spTree>
    <p:extLst>
      <p:ext uri="{BB962C8B-B14F-4D97-AF65-F5344CB8AC3E}">
        <p14:creationId xmlns:p14="http://schemas.microsoft.com/office/powerpoint/2010/main" val="7667742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Tek bir ağı dinlemek için</a:t>
            </a:r>
          </a:p>
        </p:txBody>
      </p:sp>
      <p:pic>
        <p:nvPicPr>
          <p:cNvPr id="4" name="İçerik Yer Tutucusu 3"/>
          <p:cNvPicPr>
            <a:picLocks noGrp="1" noChangeAspect="1"/>
          </p:cNvPicPr>
          <p:nvPr>
            <p:ph idx="1"/>
          </p:nvPr>
        </p:nvPicPr>
        <p:blipFill>
          <a:blip r:embed="rId2"/>
          <a:stretch>
            <a:fillRect/>
          </a:stretch>
        </p:blipFill>
        <p:spPr>
          <a:xfrm>
            <a:off x="708891" y="2595417"/>
            <a:ext cx="10275004" cy="1052947"/>
          </a:xfrm>
          <a:prstGeom prst="rect">
            <a:avLst/>
          </a:prstGeom>
        </p:spPr>
      </p:pic>
    </p:spTree>
    <p:extLst>
      <p:ext uri="{BB962C8B-B14F-4D97-AF65-F5344CB8AC3E}">
        <p14:creationId xmlns:p14="http://schemas.microsoft.com/office/powerpoint/2010/main" val="1437962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İlgili ağa bağlı cihazlar ve hareketlilikler izleniyor</a:t>
            </a:r>
          </a:p>
        </p:txBody>
      </p:sp>
      <p:pic>
        <p:nvPicPr>
          <p:cNvPr id="6" name="İçerik Yer Tutucusu 5"/>
          <p:cNvPicPr>
            <a:picLocks noGrp="1" noChangeAspect="1"/>
          </p:cNvPicPr>
          <p:nvPr>
            <p:ph idx="1"/>
          </p:nvPr>
        </p:nvPicPr>
        <p:blipFill>
          <a:blip r:embed="rId2"/>
          <a:stretch>
            <a:fillRect/>
          </a:stretch>
        </p:blipFill>
        <p:spPr>
          <a:xfrm>
            <a:off x="1162050" y="2682081"/>
            <a:ext cx="9867900" cy="2638425"/>
          </a:xfrm>
          <a:prstGeom prst="rect">
            <a:avLst/>
          </a:prstGeom>
        </p:spPr>
      </p:pic>
    </p:spTree>
    <p:extLst>
      <p:ext uri="{BB962C8B-B14F-4D97-AF65-F5344CB8AC3E}">
        <p14:creationId xmlns:p14="http://schemas.microsoft.com/office/powerpoint/2010/main" val="10152775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Wireshark</a:t>
            </a:r>
            <a:r>
              <a:rPr lang="tr-TR" dirty="0"/>
              <a:t> nedir?</a:t>
            </a:r>
          </a:p>
        </p:txBody>
      </p:sp>
      <p:sp>
        <p:nvSpPr>
          <p:cNvPr id="3" name="İçerik Yer Tutucusu 2"/>
          <p:cNvSpPr>
            <a:spLocks noGrp="1"/>
          </p:cNvSpPr>
          <p:nvPr>
            <p:ph idx="1"/>
          </p:nvPr>
        </p:nvSpPr>
        <p:spPr/>
        <p:txBody>
          <a:bodyPr/>
          <a:lstStyle/>
          <a:p>
            <a:endParaRPr lang="tr-TR" dirty="0"/>
          </a:p>
          <a:p>
            <a:endParaRPr lang="tr-TR" dirty="0"/>
          </a:p>
          <a:p>
            <a:r>
              <a:rPr lang="tr-TR" dirty="0" err="1"/>
              <a:t>Wireshark</a:t>
            </a:r>
            <a:r>
              <a:rPr lang="tr-TR" dirty="0"/>
              <a:t>, bilgisayar ağlarında gerçekleşen veri iletişimini izlemek, analiz etmek ve kaydetmek için kullanılan bir araçtır. </a:t>
            </a:r>
          </a:p>
          <a:p>
            <a:r>
              <a:rPr lang="tr-TR" dirty="0"/>
              <a:t>Bir çeşit "ağ detektifi" olarak düşünülebilir.</a:t>
            </a:r>
          </a:p>
        </p:txBody>
      </p:sp>
    </p:spTree>
    <p:extLst>
      <p:ext uri="{BB962C8B-B14F-4D97-AF65-F5344CB8AC3E}">
        <p14:creationId xmlns:p14="http://schemas.microsoft.com/office/powerpoint/2010/main" val="31548135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Wireshark</a:t>
            </a:r>
            <a:r>
              <a:rPr lang="tr-TR" dirty="0"/>
              <a:t> nedir?</a:t>
            </a:r>
          </a:p>
        </p:txBody>
      </p:sp>
      <p:sp>
        <p:nvSpPr>
          <p:cNvPr id="3" name="İçerik Yer Tutucusu 2"/>
          <p:cNvSpPr>
            <a:spLocks noGrp="1"/>
          </p:cNvSpPr>
          <p:nvPr>
            <p:ph idx="1"/>
          </p:nvPr>
        </p:nvSpPr>
        <p:spPr/>
        <p:txBody>
          <a:bodyPr/>
          <a:lstStyle/>
          <a:p>
            <a:endParaRPr lang="tr-TR" dirty="0"/>
          </a:p>
          <a:p>
            <a:r>
              <a:rPr lang="tr-TR" dirty="0" err="1"/>
              <a:t>Wireshark</a:t>
            </a:r>
            <a:r>
              <a:rPr lang="tr-TR" dirty="0"/>
              <a:t>, bilgisayarlar arasında yapılan iletişimi takip etmeye yarayan bir programdır. </a:t>
            </a:r>
          </a:p>
          <a:p>
            <a:r>
              <a:rPr lang="tr-TR" dirty="0"/>
              <a:t>Örneğin, internet üzerinden bir web sitesine girmek ya da bir oyun oynamak gibi çeşitli aktiviteler sırasında bilgisayarlar arasında gönderilen verileri görmenizi ve anlamanızı sağlar.</a:t>
            </a:r>
          </a:p>
        </p:txBody>
      </p:sp>
    </p:spTree>
    <p:extLst>
      <p:ext uri="{BB962C8B-B14F-4D97-AF65-F5344CB8AC3E}">
        <p14:creationId xmlns:p14="http://schemas.microsoft.com/office/powerpoint/2010/main" val="31950375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Wireshark</a:t>
            </a:r>
            <a:r>
              <a:rPr lang="tr-TR" dirty="0"/>
              <a:t> nedir?</a:t>
            </a:r>
          </a:p>
        </p:txBody>
      </p:sp>
      <p:sp>
        <p:nvSpPr>
          <p:cNvPr id="3" name="İçerik Yer Tutucusu 2"/>
          <p:cNvSpPr>
            <a:spLocks noGrp="1"/>
          </p:cNvSpPr>
          <p:nvPr>
            <p:ph idx="1"/>
          </p:nvPr>
        </p:nvSpPr>
        <p:spPr/>
        <p:txBody>
          <a:bodyPr/>
          <a:lstStyle/>
          <a:p>
            <a:endParaRPr lang="tr-TR" dirty="0"/>
          </a:p>
          <a:p>
            <a:endParaRPr lang="tr-TR" dirty="0"/>
          </a:p>
          <a:p>
            <a:r>
              <a:rPr lang="tr-TR" dirty="0"/>
              <a:t>Bu program, ağ trafiğini (veri paketlerini) yakalar ve bu paketleri çözerek içerdikleri bilgileri gösterir. </a:t>
            </a:r>
          </a:p>
          <a:p>
            <a:r>
              <a:rPr lang="tr-TR" dirty="0"/>
              <a:t>Bu şekilde, bir bilgisayarın diğerine hangi bilgileri gönderdiğini, bu bilgilerin nasıl göründüğünü ve iletişimde hangi protokollerin kullanıldığını görebilirsiniz</a:t>
            </a:r>
          </a:p>
        </p:txBody>
      </p:sp>
    </p:spTree>
    <p:extLst>
      <p:ext uri="{BB962C8B-B14F-4D97-AF65-F5344CB8AC3E}">
        <p14:creationId xmlns:p14="http://schemas.microsoft.com/office/powerpoint/2010/main" val="35753701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r>
              <a:rPr lang="tr-TR" sz="4000" dirty="0" err="1"/>
              <a:t>Airodump</a:t>
            </a:r>
            <a:r>
              <a:rPr lang="tr-TR" sz="4000" dirty="0"/>
              <a:t> ile kaydedilen </a:t>
            </a:r>
            <a:r>
              <a:rPr lang="tr-TR" sz="4000" dirty="0" err="1"/>
              <a:t>cap</a:t>
            </a:r>
            <a:r>
              <a:rPr lang="tr-TR" sz="4000" dirty="0"/>
              <a:t> dosyası </a:t>
            </a:r>
            <a:r>
              <a:rPr lang="tr-TR" sz="4000" dirty="0" err="1"/>
              <a:t>wireshark</a:t>
            </a:r>
            <a:r>
              <a:rPr lang="tr-TR" sz="4000" dirty="0"/>
              <a:t> ile açılır ve ayrıntılı analizi yapılabilir.</a:t>
            </a:r>
          </a:p>
        </p:txBody>
      </p:sp>
      <p:pic>
        <p:nvPicPr>
          <p:cNvPr id="4" name="İçerik Yer Tutucusu 3"/>
          <p:cNvPicPr>
            <a:picLocks noGrp="1" noChangeAspect="1"/>
          </p:cNvPicPr>
          <p:nvPr>
            <p:ph idx="1"/>
          </p:nvPr>
        </p:nvPicPr>
        <p:blipFill>
          <a:blip r:embed="rId2"/>
          <a:stretch>
            <a:fillRect/>
          </a:stretch>
        </p:blipFill>
        <p:spPr>
          <a:xfrm>
            <a:off x="2594387" y="1825625"/>
            <a:ext cx="7003226" cy="4351338"/>
          </a:xfrm>
          <a:prstGeom prst="rect">
            <a:avLst/>
          </a:prstGeom>
        </p:spPr>
      </p:pic>
    </p:spTree>
    <p:extLst>
      <p:ext uri="{BB962C8B-B14F-4D97-AF65-F5344CB8AC3E}">
        <p14:creationId xmlns:p14="http://schemas.microsoft.com/office/powerpoint/2010/main" val="501267611"/>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783</TotalTime>
  <Words>2386</Words>
  <Application>Microsoft Office PowerPoint</Application>
  <PresentationFormat>Geniş ekran</PresentationFormat>
  <Paragraphs>203</Paragraphs>
  <Slides>103</Slides>
  <Notes>16</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103</vt:i4>
      </vt:variant>
    </vt:vector>
  </HeadingPairs>
  <TitlesOfParts>
    <vt:vector size="108" baseType="lpstr">
      <vt:lpstr>Arial</vt:lpstr>
      <vt:lpstr>Calibri</vt:lpstr>
      <vt:lpstr>Calibri Light</vt:lpstr>
      <vt:lpstr>Wingdings</vt:lpstr>
      <vt:lpstr>Office Teması</vt:lpstr>
      <vt:lpstr>Siber Güvenliğin Temelleri</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Bazılarının açıklamaları</vt:lpstr>
      <vt:lpstr>Malware attack (malware saldırısı) nedir?</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Açıklama</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 1. Bilgi Toplama (Information Gathering)</vt:lpstr>
      <vt:lpstr>2. Ağ Topolojisi Çıkarma (Network Mapping)</vt:lpstr>
      <vt:lpstr>🔹 3. Zafiyet Tarama (Vulnerability Scanning)</vt:lpstr>
      <vt:lpstr>🔹 4. Sistemde Hak Elde Etme (Exploitation)</vt:lpstr>
      <vt:lpstr>🔹 5. Hak Yükseltme (Privilege Escalation)</vt:lpstr>
      <vt:lpstr>🔹 6. Başka Sistemlere Sızma (LateralMovement)</vt:lpstr>
      <vt:lpstr>🔹 7. Sistemde Kalıcı Olma (Persistence)</vt:lpstr>
      <vt:lpstr>🔹 8. Temizlik (Clearing Tracks)</vt:lpstr>
      <vt:lpstr>🔹 9. Raporlama (Reporting)</vt:lpstr>
      <vt:lpstr>PowerPoint Sunusu</vt:lpstr>
      <vt:lpstr>PowerPoint Sunusu</vt:lpstr>
      <vt:lpstr>PowerPoint Sunusu</vt:lpstr>
      <vt:lpstr>PowerPoint Sunusu</vt:lpstr>
      <vt:lpstr>PowerPoint Sunusu</vt:lpstr>
      <vt:lpstr>PowerPoint Sunusu</vt:lpstr>
      <vt:lpstr>UYGULAMA</vt:lpstr>
      <vt:lpstr>USB WİFİ Kali Linux</vt:lpstr>
      <vt:lpstr>USB WİFİ Kali Linux  (Benim kullandığım ve önerilenler)</vt:lpstr>
      <vt:lpstr>Evil Twin için…</vt:lpstr>
      <vt:lpstr>En iyi 10 (f/p ve sürücü desteğine göre)</vt:lpstr>
      <vt:lpstr>WIFI KARTI KALİ’YE BAĞLAMAK</vt:lpstr>
      <vt:lpstr>SettingUSB</vt:lpstr>
      <vt:lpstr>PowerPoint Sunusu</vt:lpstr>
      <vt:lpstr>PowerPoint Sunusu</vt:lpstr>
      <vt:lpstr>PowerPoint Sunusu</vt:lpstr>
      <vt:lpstr>Wifi bağlanmış mı?</vt:lpstr>
      <vt:lpstr>İki bağlantıdan birini iptal edebiliriz</vt:lpstr>
      <vt:lpstr>PowerPoint Sunusu</vt:lpstr>
      <vt:lpstr>PowerPoint Sunusu</vt:lpstr>
      <vt:lpstr>vpnbook kullanmak</vt:lpstr>
      <vt:lpstr>Şifre yada k.a yanlışsa</vt:lpstr>
      <vt:lpstr>Tamamen kurulunca</vt:lpstr>
      <vt:lpstr>Test</vt:lpstr>
      <vt:lpstr>Test</vt:lpstr>
      <vt:lpstr>DNS için</vt:lpstr>
      <vt:lpstr>Media Access Control (MAC) Adresi</vt:lpstr>
      <vt:lpstr>MAC adresleri</vt:lpstr>
      <vt:lpstr>MAC adresini değiştirmek</vt:lpstr>
      <vt:lpstr>MAC adresini değiştirmek</vt:lpstr>
      <vt:lpstr>Test</vt:lpstr>
      <vt:lpstr>Çalışmazsa</vt:lpstr>
      <vt:lpstr>Airmon-ng</vt:lpstr>
      <vt:lpstr>Airmon-ng</vt:lpstr>
      <vt:lpstr>Airmon-ng</vt:lpstr>
      <vt:lpstr>Kısaca Monitor mod</vt:lpstr>
      <vt:lpstr>Managed mode</vt:lpstr>
      <vt:lpstr>Airmon-ng start {ağ adı} Monitor mode</vt:lpstr>
      <vt:lpstr>Hatalar oldu, öneri uygulandı</vt:lpstr>
      <vt:lpstr>Problem!!!</vt:lpstr>
      <vt:lpstr>Hala Monitor modda</vt:lpstr>
      <vt:lpstr>Sonunda tekrar manage moda döndü</vt:lpstr>
      <vt:lpstr>İkinci yol (Önerilen)</vt:lpstr>
      <vt:lpstr>Tekrar manage moda döndü</vt:lpstr>
      <vt:lpstr>AĞLARDAN BİLGİ TOPLAMA</vt:lpstr>
      <vt:lpstr>Ağlardan bilgi toplama (önerilmeyen yol)</vt:lpstr>
      <vt:lpstr>İkinci yol (Önerilen)</vt:lpstr>
      <vt:lpstr>Airodump-ng</vt:lpstr>
      <vt:lpstr>Airodump-ng</vt:lpstr>
      <vt:lpstr>Airodump verileri</vt:lpstr>
      <vt:lpstr>Tek bir ağı dinlemek için</vt:lpstr>
      <vt:lpstr>İlgili ağa bağlı cihazlar ve hareketlilikler izleniyor</vt:lpstr>
      <vt:lpstr>Wireshark nedir?</vt:lpstr>
      <vt:lpstr>Wireshark nedir?</vt:lpstr>
      <vt:lpstr>Wireshark nedir?</vt:lpstr>
      <vt:lpstr>Airodump ile kaydedilen cap dosyası wireshark ile açılır ve ayrıntılı analizi yapılabilir.</vt:lpstr>
      <vt:lpstr>Deauthentication attack (yetkisizleştirme saldırısı) </vt:lpstr>
      <vt:lpstr>Deauthentication attack</vt:lpstr>
      <vt:lpstr>Modemi yada cihazı yetkisizleştirme</vt:lpstr>
      <vt:lpstr>Kaynak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user</dc:creator>
  <cp:lastModifiedBy>Mustafa altıok</cp:lastModifiedBy>
  <cp:revision>46</cp:revision>
  <dcterms:created xsi:type="dcterms:W3CDTF">2024-03-04T11:01:05Z</dcterms:created>
  <dcterms:modified xsi:type="dcterms:W3CDTF">2025-10-29T13:09:54Z</dcterms:modified>
</cp:coreProperties>
</file>